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8" r:id="rId2"/>
    <p:sldId id="262" r:id="rId3"/>
    <p:sldId id="273" r:id="rId4"/>
    <p:sldId id="271" r:id="rId5"/>
    <p:sldId id="268" r:id="rId6"/>
    <p:sldId id="269" r:id="rId7"/>
    <p:sldId id="270" r:id="rId8"/>
    <p:sldId id="272" r:id="rId9"/>
    <p:sldId id="274" r:id="rId10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Nussbaumer" initials="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92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62" autoAdjust="0"/>
    <p:restoredTop sz="79272" autoAdjust="0"/>
  </p:normalViewPr>
  <p:slideViewPr>
    <p:cSldViewPr>
      <p:cViewPr varScale="1">
        <p:scale>
          <a:sx n="80" d="100"/>
          <a:sy n="80" d="100"/>
        </p:scale>
        <p:origin x="-15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082" y="-8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7-05T20:08:43.754" idx="2">
    <p:pos x="3568" y="3387"/>
    <p:text>can be removed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63B255-D185-4D8D-A45F-D2D9B186696E}" type="datetimeFigureOut">
              <a:rPr lang="de-DE" smtClean="0"/>
              <a:pPr/>
              <a:t>06.07.2012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D1F52E0-883B-4FD7-A97D-DBA8AC18223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3749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F52E0-883B-4FD7-A97D-DBA8AC18223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7901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43306" y="2928934"/>
            <a:ext cx="5286412" cy="92869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43306" y="4071942"/>
            <a:ext cx="5286412" cy="1857388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Forename name (institution abbreviation)</a:t>
            </a:r>
            <a:endParaRPr lang="en-US" noProof="0"/>
          </a:p>
        </p:txBody>
      </p:sp>
      <p:pic>
        <p:nvPicPr>
          <p:cNvPr id="8" name="Picture 2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151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" name="Picture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6113463"/>
            <a:ext cx="1908175" cy="6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" name="Bildplatzhalt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929058" y="6143644"/>
            <a:ext cx="1071570" cy="57150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 smtClean="0"/>
              <a:t>Logo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institution</a:t>
            </a:r>
            <a:endParaRPr lang="de-DE" dirty="0"/>
          </a:p>
        </p:txBody>
      </p:sp>
      <p:sp>
        <p:nvSpPr>
          <p:cNvPr id="16" name="Rectangle 10"/>
          <p:cNvSpPr>
            <a:spLocks noChangeArrowheads="1"/>
          </p:cNvSpPr>
          <p:nvPr userDrawn="1"/>
        </p:nvSpPr>
        <p:spPr bwMode="auto">
          <a:xfrm>
            <a:off x="7215206" y="6572272"/>
            <a:ext cx="1714512" cy="285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sz="1200" dirty="0">
                <a:solidFill>
                  <a:srgbClr val="28A03C"/>
                </a:solidFill>
              </a:rPr>
              <a:t>© www.role-project.eu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492922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  <p:sp>
        <p:nvSpPr>
          <p:cNvPr id="6" name="Textplatzhalter 2"/>
          <p:cNvSpPr>
            <a:spLocks noGrp="1"/>
          </p:cNvSpPr>
          <p:nvPr>
            <p:ph type="body" idx="12" hasCustomPrompt="1"/>
          </p:nvPr>
        </p:nvSpPr>
        <p:spPr>
          <a:xfrm>
            <a:off x="214282" y="785795"/>
            <a:ext cx="8715436" cy="4286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err="1" smtClean="0"/>
              <a:t>Subtitle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4282" y="785794"/>
            <a:ext cx="4281518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281518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4282" y="788974"/>
            <a:ext cx="4283106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4282" y="1571612"/>
            <a:ext cx="4283106" cy="47149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3438" y="785794"/>
            <a:ext cx="428628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571612"/>
            <a:ext cx="4284693" cy="47149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828800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7442200" y="6572272"/>
            <a:ext cx="1701800" cy="285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sz="1200" dirty="0">
                <a:solidFill>
                  <a:srgbClr val="28A03C"/>
                </a:solidFill>
              </a:rPr>
              <a:t>© www.role-project.eu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0" y="6500834"/>
            <a:ext cx="9144000" cy="1588"/>
          </a:xfrm>
          <a:prstGeom prst="line">
            <a:avLst/>
          </a:prstGeom>
          <a:noFill/>
          <a:ln w="6480">
            <a:solidFill>
              <a:srgbClr val="28A03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98635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7985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55309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000924" cy="46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4282" y="785794"/>
            <a:ext cx="8715436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14282" y="6572272"/>
            <a:ext cx="1928826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2011-07-07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14546" y="6572272"/>
            <a:ext cx="492922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SRL-ROLE 2011 @ ICALT 2011</a:t>
            </a:r>
            <a:endParaRPr lang="de-DE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7215206" y="6572272"/>
            <a:ext cx="1714512" cy="285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sz="1200" dirty="0">
                <a:solidFill>
                  <a:schemeClr val="tx2"/>
                </a:solidFill>
              </a:rPr>
              <a:t>© www.role-project.eu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15200" y="0"/>
            <a:ext cx="1828800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661988"/>
            <a:ext cx="9144000" cy="1587"/>
          </a:xfrm>
          <a:prstGeom prst="line">
            <a:avLst/>
          </a:prstGeom>
          <a:noFill/>
          <a:ln w="648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0" y="6500834"/>
            <a:ext cx="9144000" cy="1588"/>
          </a:xfrm>
          <a:prstGeom prst="line">
            <a:avLst/>
          </a:prstGeom>
          <a:noFill/>
          <a:ln w="648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bis.rwth-aachen.de/S-ROLE2012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le-project.e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le-widgetstore.e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214282" y="2214554"/>
            <a:ext cx="8715436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International Workshop </a:t>
            </a:r>
            <a:br>
              <a:rPr lang="en-US" b="1" dirty="0" smtClean="0"/>
            </a:br>
            <a:r>
              <a:rPr lang="en-US" b="1" dirty="0" smtClean="0"/>
              <a:t>Enabling Successful Self-Regulation </a:t>
            </a:r>
            <a:br>
              <a:rPr lang="en-US" b="1" dirty="0" smtClean="0"/>
            </a:br>
            <a:r>
              <a:rPr lang="en-US" b="1" dirty="0" smtClean="0"/>
              <a:t>in Open Learning Environments </a:t>
            </a:r>
            <a:br>
              <a:rPr lang="en-US" b="1" dirty="0" smtClean="0"/>
            </a:br>
            <a:r>
              <a:rPr lang="en-US" b="1" dirty="0" smtClean="0"/>
              <a:t>S-ROLE 2012</a:t>
            </a:r>
            <a:br>
              <a:rPr lang="en-US" b="1" dirty="0" smtClean="0"/>
            </a:br>
            <a:r>
              <a:rPr lang="de-DE" dirty="0" smtClean="0">
                <a:hlinkClick r:id="rId2"/>
              </a:rPr>
              <a:t>http://dbis.rwth-aachen.de/S-ROLE2012/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b="1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285720" y="3938186"/>
            <a:ext cx="8643998" cy="642942"/>
          </a:xfrm>
        </p:spPr>
        <p:txBody>
          <a:bodyPr/>
          <a:lstStyle/>
          <a:p>
            <a:pPr algn="ctr"/>
            <a:r>
              <a:rPr lang="de-DE" dirty="0" smtClean="0"/>
              <a:t>Milos Kravcik (1), Alexander Nussbaumer (2), Carsten Ullrich (3)</a:t>
            </a:r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5445224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ICALT 2012 in </a:t>
            </a:r>
            <a:r>
              <a:rPr lang="de-AT" sz="1600" dirty="0" err="1" smtClean="0">
                <a:solidFill>
                  <a:schemeClr val="bg1">
                    <a:lumMod val="50000"/>
                  </a:schemeClr>
                </a:solidFill>
              </a:rPr>
              <a:t>Rome</a:t>
            </a: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AT" sz="1600" dirty="0" err="1" smtClean="0">
                <a:solidFill>
                  <a:schemeClr val="bg1">
                    <a:lumMod val="50000"/>
                  </a:schemeClr>
                </a:solidFill>
              </a:rPr>
              <a:t>Italy</a:t>
            </a:r>
            <a:endParaRPr lang="de-AT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6 </a:t>
            </a:r>
            <a:r>
              <a:rPr lang="de-AT" sz="1600" dirty="0" err="1" smtClean="0">
                <a:solidFill>
                  <a:schemeClr val="bg1">
                    <a:lumMod val="50000"/>
                  </a:schemeClr>
                </a:solidFill>
              </a:rPr>
              <a:t>July</a:t>
            </a: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 2012</a:t>
            </a:r>
            <a:endParaRPr lang="de-AT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4398203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(1) RWTH Aachen University, Germany</a:t>
            </a:r>
          </a:p>
          <a:p>
            <a:pPr algn="ctr"/>
            <a:r>
              <a:rPr lang="de-A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(2) Graz University of Technology, Graz, Austria</a:t>
            </a:r>
          </a:p>
          <a:p>
            <a:pPr algn="ctr"/>
            <a:r>
              <a:rPr lang="de-A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(3)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Shanghai Jiao Tong University, China</a:t>
            </a:r>
            <a:endParaRPr lang="de-A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Workshop </a:t>
            </a:r>
            <a:r>
              <a:rPr lang="de-AT" dirty="0" err="1" smtClean="0"/>
              <a:t>Overview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1" dirty="0" err="1" smtClean="0"/>
              <a:t>Introduction</a:t>
            </a:r>
            <a:r>
              <a:rPr lang="de-AT" b="1" dirty="0" smtClean="0"/>
              <a:t> [5 min]</a:t>
            </a:r>
          </a:p>
          <a:p>
            <a:pPr lvl="1"/>
            <a:r>
              <a:rPr lang="de-AT" dirty="0" smtClean="0"/>
              <a:t>ROLE project and workshop objectives</a:t>
            </a:r>
          </a:p>
          <a:p>
            <a:endParaRPr lang="de-AT" dirty="0" smtClean="0"/>
          </a:p>
          <a:p>
            <a:r>
              <a:rPr lang="de-AT" b="1" dirty="0" smtClean="0"/>
              <a:t>8 Presentations (10 min + 5 min for questions) [120 min]</a:t>
            </a:r>
          </a:p>
          <a:p>
            <a:pPr lvl="1"/>
            <a:r>
              <a:rPr lang="de-AT" dirty="0" smtClean="0"/>
              <a:t>key questions should be raised</a:t>
            </a:r>
          </a:p>
          <a:p>
            <a:endParaRPr lang="de-AT" dirty="0" smtClean="0"/>
          </a:p>
          <a:p>
            <a:r>
              <a:rPr lang="de-AT" b="1" dirty="0" smtClean="0"/>
              <a:t>Group </a:t>
            </a:r>
            <a:r>
              <a:rPr lang="de-AT" b="1" dirty="0" err="1" smtClean="0"/>
              <a:t>work</a:t>
            </a:r>
            <a:r>
              <a:rPr lang="de-AT" b="1" dirty="0" smtClean="0"/>
              <a:t> on the key </a:t>
            </a:r>
            <a:r>
              <a:rPr lang="de-AT" b="1" dirty="0" err="1" smtClean="0"/>
              <a:t>questions</a:t>
            </a:r>
            <a:r>
              <a:rPr lang="de-AT" b="1" dirty="0" smtClean="0"/>
              <a:t> [20 min]</a:t>
            </a:r>
          </a:p>
          <a:p>
            <a:pPr lvl="1"/>
            <a:r>
              <a:rPr lang="de-AT" dirty="0" smtClean="0"/>
              <a:t>discussion of assigned key questions</a:t>
            </a:r>
          </a:p>
          <a:p>
            <a:endParaRPr lang="de-AT" dirty="0" smtClean="0"/>
          </a:p>
          <a:p>
            <a:r>
              <a:rPr lang="de-AT" b="1" dirty="0" smtClean="0"/>
              <a:t>Short summary or group </a:t>
            </a:r>
            <a:r>
              <a:rPr lang="de-AT" b="1" dirty="0" err="1" smtClean="0"/>
              <a:t>work</a:t>
            </a:r>
            <a:r>
              <a:rPr lang="de-AT" b="1" dirty="0" smtClean="0"/>
              <a:t> [5 min]</a:t>
            </a:r>
          </a:p>
          <a:p>
            <a:pPr lvl="1"/>
            <a:r>
              <a:rPr lang="de-AT" dirty="0" smtClean="0"/>
              <a:t>one slide presentation with the main outcomes of the group discussion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Aims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Discussing the concept of self-regulated learning (SRL)</a:t>
            </a:r>
            <a:br>
              <a:rPr lang="de-AT" dirty="0" smtClean="0"/>
            </a:br>
            <a:r>
              <a:rPr lang="de-AT" dirty="0" smtClean="0"/>
              <a:t>in the context of personal learning environments (PLEs)</a:t>
            </a:r>
          </a:p>
          <a:p>
            <a:endParaRPr lang="de-AT" dirty="0" smtClean="0"/>
          </a:p>
          <a:p>
            <a:r>
              <a:rPr lang="de-AT" dirty="0" smtClean="0"/>
              <a:t>Answering some key questions of SRL in PLEs</a:t>
            </a:r>
          </a:p>
          <a:p>
            <a:pPr lvl="1"/>
            <a:r>
              <a:rPr lang="de-AT" dirty="0" smtClean="0"/>
              <a:t>the discussions of the presentations and </a:t>
            </a:r>
          </a:p>
          <a:p>
            <a:pPr lvl="1"/>
            <a:r>
              <a:rPr lang="de-AT" dirty="0" smtClean="0"/>
              <a:t>the group discussions</a:t>
            </a:r>
          </a:p>
          <a:p>
            <a:endParaRPr lang="de-AT" dirty="0" smtClean="0"/>
          </a:p>
          <a:p>
            <a:r>
              <a:rPr lang="de-AT" dirty="0" smtClean="0"/>
              <a:t>Outcome should be new insights how SRL can be supported in 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2011-07-07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SRL-ROLE 2011 @ ICALT 2011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666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Key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are the </a:t>
            </a:r>
            <a:r>
              <a:rPr lang="en-US" b="1" dirty="0" smtClean="0"/>
              <a:t>barriers</a:t>
            </a:r>
            <a:r>
              <a:rPr lang="en-US" dirty="0" smtClean="0"/>
              <a:t> of SRL and how to overcome them?</a:t>
            </a:r>
          </a:p>
          <a:p>
            <a:r>
              <a:rPr lang="en-US" dirty="0" smtClean="0"/>
              <a:t>How to facilitate </a:t>
            </a:r>
            <a:r>
              <a:rPr lang="en-US" b="1" dirty="0" smtClean="0"/>
              <a:t>user adoption </a:t>
            </a:r>
            <a:r>
              <a:rPr lang="en-US" dirty="0" smtClean="0"/>
              <a:t>of SRL?</a:t>
            </a:r>
          </a:p>
          <a:p>
            <a:endParaRPr lang="en-US" dirty="0" smtClean="0"/>
          </a:p>
          <a:p>
            <a:r>
              <a:rPr lang="en-US" dirty="0" smtClean="0"/>
              <a:t>How to </a:t>
            </a:r>
            <a:r>
              <a:rPr lang="en-US" b="1" dirty="0" smtClean="0"/>
              <a:t>support</a:t>
            </a:r>
            <a:r>
              <a:rPr lang="en-US" dirty="0" smtClean="0"/>
              <a:t> SRL properly?</a:t>
            </a:r>
          </a:p>
          <a:p>
            <a:r>
              <a:rPr lang="en-US" dirty="0" smtClean="0"/>
              <a:t>How should (personal) </a:t>
            </a:r>
            <a:r>
              <a:rPr lang="en-US" b="1" dirty="0" smtClean="0"/>
              <a:t>learning environments </a:t>
            </a:r>
            <a:r>
              <a:rPr lang="en-US" dirty="0" smtClean="0"/>
              <a:t>foster SRL?</a:t>
            </a:r>
          </a:p>
          <a:p>
            <a:endParaRPr lang="en-US" dirty="0" smtClean="0"/>
          </a:p>
          <a:p>
            <a:r>
              <a:rPr lang="en-US" dirty="0" smtClean="0"/>
              <a:t>What is the relationship between </a:t>
            </a:r>
            <a:r>
              <a:rPr lang="en-US" b="1" dirty="0" smtClean="0"/>
              <a:t>learning objectives </a:t>
            </a:r>
            <a:r>
              <a:rPr lang="en-US" dirty="0" smtClean="0"/>
              <a:t>and SRL?</a:t>
            </a:r>
          </a:p>
          <a:p>
            <a:r>
              <a:rPr lang="en-US" dirty="0" smtClean="0"/>
              <a:t>What are the </a:t>
            </a:r>
            <a:r>
              <a:rPr lang="en-US" b="1" dirty="0" smtClean="0"/>
              <a:t>metrics</a:t>
            </a:r>
            <a:r>
              <a:rPr lang="en-US" dirty="0" smtClean="0"/>
              <a:t> for success and effectiveness of SRL?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=&gt; Short review of each presentation regarding these key questions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Self-Regulated</a:t>
            </a:r>
            <a:r>
              <a:rPr lang="de-DE"/>
              <a:t> </a:t>
            </a:r>
            <a:r>
              <a:rPr lang="de-DE" smtClean="0"/>
              <a:t>Learning in ROLE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  <p:pic>
        <p:nvPicPr>
          <p:cNvPr id="15" name="Picture 2" descr="https://lh3.googleusercontent.com/UmuHOJgzkyFu6XCCagcehK0dVuyKu2cqJcP1dQN778gdbqnrFCHrA5jC19r9ghJ1ajwdZuBZPdxd9xODA_igAD4Axu0kHWmrpBQUEBgNhA3Sp5JebC9HnSn8iaPxKOX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94645"/>
            <a:ext cx="8208912" cy="5049470"/>
          </a:xfrm>
          <a:prstGeom prst="rect">
            <a:avLst/>
          </a:prstGeom>
          <a:noFill/>
        </p:spPr>
      </p:pic>
      <p:sp>
        <p:nvSpPr>
          <p:cNvPr id="16" name="Textfeld 15"/>
          <p:cNvSpPr txBox="1"/>
          <p:nvPr/>
        </p:nvSpPr>
        <p:spPr>
          <a:xfrm>
            <a:off x="467544" y="602128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ROLE </a:t>
            </a:r>
            <a:r>
              <a:rPr lang="en-US" sz="2000" dirty="0" smtClean="0"/>
              <a:t>Psycho-Pedagogical Integration Model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Personal Learning Environment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ROLE Approach – based on widgets</a:t>
            </a:r>
          </a:p>
          <a:p>
            <a:pPr lvl="1"/>
            <a:r>
              <a:rPr lang="de-DE" dirty="0" smtClean="0"/>
              <a:t>building personal learning environent </a:t>
            </a:r>
          </a:p>
          <a:p>
            <a:pPr lvl="1"/>
            <a:r>
              <a:rPr lang="de-DE" dirty="0" smtClean="0"/>
              <a:t>suitable for SRL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  <p:pic>
        <p:nvPicPr>
          <p:cNvPr id="6" name="Grafik 5" descr="Widget-Bundle-IM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838" y="2965698"/>
            <a:ext cx="4422070" cy="26642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8521" y="2142357"/>
            <a:ext cx="3939836" cy="4310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ROLE Project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  <p:pic>
        <p:nvPicPr>
          <p:cNvPr id="6" name="Inhaltsplatzhalter 3" descr="Widget-Sto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04876" y="785813"/>
            <a:ext cx="7334249" cy="5500687"/>
          </a:xfrm>
        </p:spPr>
      </p:pic>
      <p:sp>
        <p:nvSpPr>
          <p:cNvPr id="7" name="Textfeld 6"/>
          <p:cNvSpPr txBox="1"/>
          <p:nvPr/>
        </p:nvSpPr>
        <p:spPr>
          <a:xfrm>
            <a:off x="179512" y="5775647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hlinkClick r:id="rId3"/>
              </a:rPr>
              <a:t>http://www.role-project.eu</a:t>
            </a:r>
            <a:endParaRPr lang="de-DE" sz="1200" dirty="0" smtClean="0"/>
          </a:p>
          <a:p>
            <a:pPr algn="ctr"/>
            <a:r>
              <a:rPr lang="de-DE" sz="1200" dirty="0" smtClean="0">
                <a:hlinkClick r:id="rId4"/>
              </a:rPr>
              <a:t>http://www.role-widgetstore.eu</a:t>
            </a:r>
            <a:r>
              <a:rPr lang="de-DE" sz="1200" dirty="0" smtClean="0"/>
              <a:t> 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Presentations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b="1" i="1" dirty="0" smtClean="0"/>
          </a:p>
          <a:p>
            <a:r>
              <a:rPr lang="en-US" b="1" i="1" dirty="0" smtClean="0"/>
              <a:t>A Survey into the Teacher's Perception of Self-Regulated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Alexander </a:t>
            </a:r>
            <a:r>
              <a:rPr lang="en-US" dirty="0" err="1" smtClean="0"/>
              <a:t>Mikroyannidis</a:t>
            </a:r>
            <a:r>
              <a:rPr lang="en-US" dirty="0" smtClean="0"/>
              <a:t>, Teresa Connolly and Effie Law</a:t>
            </a:r>
          </a:p>
          <a:p>
            <a:r>
              <a:rPr lang="en-US" b="1" i="1" dirty="0" smtClean="0"/>
              <a:t>Exploring the personal and self-directed use of weblogs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Terje</a:t>
            </a:r>
            <a:r>
              <a:rPr lang="en-US" dirty="0" smtClean="0"/>
              <a:t> </a:t>
            </a:r>
            <a:r>
              <a:rPr lang="en-US" dirty="0" err="1" smtClean="0"/>
              <a:t>Väljataga</a:t>
            </a:r>
            <a:r>
              <a:rPr lang="en-US" dirty="0" smtClean="0"/>
              <a:t> and Sebastian Fiedler</a:t>
            </a:r>
          </a:p>
          <a:p>
            <a:r>
              <a:rPr lang="en-US" b="1" i="1" dirty="0" smtClean="0"/>
              <a:t>Augmenting Simulated Environments by Services for Self-regulated Learning 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Marcel Berthold, Christina M. Steiner and Dietrich Albert</a:t>
            </a:r>
          </a:p>
          <a:p>
            <a:r>
              <a:rPr lang="en-US" b="1" i="1" dirty="0" smtClean="0"/>
              <a:t>Introducing Learning Performance in Personal Learning Environments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Laurent </a:t>
            </a:r>
            <a:r>
              <a:rPr lang="en-US" dirty="0" err="1" smtClean="0"/>
              <a:t>Moccozet</a:t>
            </a:r>
            <a:endParaRPr lang="en-US" dirty="0" smtClean="0"/>
          </a:p>
          <a:p>
            <a:r>
              <a:rPr lang="en-US" b="1" i="1" dirty="0" smtClean="0"/>
              <a:t>Recommending Learning Activities as Strategy for enabling Self-regulated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Pablo </a:t>
            </a:r>
            <a:r>
              <a:rPr lang="en-US" dirty="0" err="1" smtClean="0"/>
              <a:t>Lachmann</a:t>
            </a:r>
            <a:r>
              <a:rPr lang="en-US" dirty="0" smtClean="0"/>
              <a:t> and Andreas </a:t>
            </a:r>
            <a:r>
              <a:rPr lang="en-US" dirty="0" err="1" smtClean="0"/>
              <a:t>Kiefel</a:t>
            </a:r>
            <a:endParaRPr lang="en-US" dirty="0" smtClean="0"/>
          </a:p>
          <a:p>
            <a:r>
              <a:rPr lang="en-US" b="1" i="1" dirty="0" smtClean="0"/>
              <a:t>Self-Regulated Learning in a Mobile Health Initiative for Diabetic Patients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 smtClean="0"/>
              <a:t>Salys</a:t>
            </a:r>
            <a:r>
              <a:rPr lang="en-US" dirty="0" smtClean="0"/>
              <a:t> Sultan and </a:t>
            </a:r>
            <a:r>
              <a:rPr lang="en-US" dirty="0" err="1" smtClean="0"/>
              <a:t>Permanand</a:t>
            </a:r>
            <a:r>
              <a:rPr lang="en-US" dirty="0" smtClean="0"/>
              <a:t> Mohan</a:t>
            </a:r>
          </a:p>
          <a:p>
            <a:r>
              <a:rPr lang="en-US" b="1" i="1" dirty="0" smtClean="0"/>
              <a:t>SRL Tasks and Activities as a Model of Cognitive </a:t>
            </a:r>
            <a:r>
              <a:rPr lang="en-US" b="1" i="1" dirty="0" err="1" smtClean="0"/>
              <a:t>Behaviour</a:t>
            </a:r>
            <a:r>
              <a:rPr lang="en-US" b="1" i="1" dirty="0" smtClean="0"/>
              <a:t> within ETTHOS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Adam Moore, Victoria Macarthur and Owen </a:t>
            </a:r>
            <a:r>
              <a:rPr lang="en-US" dirty="0" err="1" smtClean="0"/>
              <a:t>Conlan</a:t>
            </a:r>
            <a:endParaRPr lang="en-US" dirty="0" smtClean="0"/>
          </a:p>
          <a:p>
            <a:r>
              <a:rPr lang="en-US" b="1" i="1" dirty="0" smtClean="0"/>
              <a:t>Supporting Self-Regulation by Personal Learning Environments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Milos</a:t>
            </a:r>
            <a:r>
              <a:rPr lang="en-US" dirty="0" smtClean="0"/>
              <a:t> </a:t>
            </a:r>
            <a:r>
              <a:rPr lang="en-US" dirty="0" err="1" smtClean="0"/>
              <a:t>Kravcik</a:t>
            </a:r>
            <a:r>
              <a:rPr lang="en-US" dirty="0" smtClean="0"/>
              <a:t> and Ralf </a:t>
            </a:r>
            <a:r>
              <a:rPr lang="en-US" dirty="0" err="1" smtClean="0"/>
              <a:t>Klamma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Group Discussions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Group 1 (Alex)</a:t>
            </a:r>
            <a:endParaRPr lang="en-US" dirty="0" smtClean="0"/>
          </a:p>
          <a:p>
            <a:r>
              <a:rPr lang="en-US" dirty="0" smtClean="0"/>
              <a:t>What are the </a:t>
            </a:r>
            <a:r>
              <a:rPr lang="en-US" b="1" dirty="0" smtClean="0"/>
              <a:t>barriers</a:t>
            </a:r>
            <a:r>
              <a:rPr lang="en-US" dirty="0" smtClean="0"/>
              <a:t> of SRL and how to overcome them?</a:t>
            </a:r>
          </a:p>
          <a:p>
            <a:r>
              <a:rPr lang="en-US" dirty="0" smtClean="0"/>
              <a:t>How to facilitate </a:t>
            </a:r>
            <a:r>
              <a:rPr lang="en-US" b="1" dirty="0" smtClean="0"/>
              <a:t>user adoption </a:t>
            </a:r>
            <a:r>
              <a:rPr lang="en-US" dirty="0" smtClean="0"/>
              <a:t>of SRL?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Group 2 (Milos)</a:t>
            </a:r>
            <a:endParaRPr lang="en-US" dirty="0" smtClean="0"/>
          </a:p>
          <a:p>
            <a:r>
              <a:rPr lang="en-US" dirty="0" smtClean="0"/>
              <a:t>How to </a:t>
            </a:r>
            <a:r>
              <a:rPr lang="en-US" b="1" dirty="0" smtClean="0"/>
              <a:t>support</a:t>
            </a:r>
            <a:r>
              <a:rPr lang="en-US" dirty="0" smtClean="0"/>
              <a:t> SRL properly?</a:t>
            </a:r>
          </a:p>
          <a:p>
            <a:r>
              <a:rPr lang="en-US" dirty="0" smtClean="0"/>
              <a:t>How should (personal) </a:t>
            </a:r>
            <a:r>
              <a:rPr lang="en-US" b="1" dirty="0" smtClean="0"/>
              <a:t>learning environments </a:t>
            </a:r>
            <a:r>
              <a:rPr lang="en-US" dirty="0" smtClean="0"/>
              <a:t>foster SRL?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Group 3 (Marcel)</a:t>
            </a:r>
            <a:endParaRPr lang="en-US" dirty="0" smtClean="0"/>
          </a:p>
          <a:p>
            <a:r>
              <a:rPr lang="en-US" dirty="0" smtClean="0"/>
              <a:t>What is the relationship between </a:t>
            </a:r>
            <a:r>
              <a:rPr lang="en-US" b="1" dirty="0" smtClean="0"/>
              <a:t>learning objectives </a:t>
            </a:r>
            <a:r>
              <a:rPr lang="en-US" dirty="0" smtClean="0"/>
              <a:t>and SRL?</a:t>
            </a:r>
          </a:p>
          <a:p>
            <a:r>
              <a:rPr lang="en-US" dirty="0" smtClean="0"/>
              <a:t>What are the </a:t>
            </a:r>
            <a:r>
              <a:rPr lang="en-US" b="1" dirty="0" smtClean="0"/>
              <a:t>metrics</a:t>
            </a:r>
            <a:r>
              <a:rPr lang="en-US" dirty="0" smtClean="0"/>
              <a:t> for success and effectiveness of SRL?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2012-07-06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S-ROLE @ ICALT 2012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528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LE_Presentation_Template_v1.3">
  <a:themeElements>
    <a:clrScheme name="ROLE">
      <a:dk1>
        <a:sysClr val="windowText" lastClr="000000"/>
      </a:dk1>
      <a:lt1>
        <a:sysClr val="window" lastClr="FFFFFF"/>
      </a:lt1>
      <a:dk2>
        <a:srgbClr val="28A03C"/>
      </a:dk2>
      <a:lt2>
        <a:srgbClr val="FFFFFF"/>
      </a:lt2>
      <a:accent1>
        <a:srgbClr val="28A03C"/>
      </a:accent1>
      <a:accent2>
        <a:srgbClr val="9BBB59"/>
      </a:accent2>
      <a:accent3>
        <a:srgbClr val="4F6128"/>
      </a:accent3>
      <a:accent4>
        <a:srgbClr val="7F7F7F"/>
      </a:accent4>
      <a:accent5>
        <a:srgbClr val="BFBFBF"/>
      </a:accent5>
      <a:accent6>
        <a:srgbClr val="F2F2F2"/>
      </a:accent6>
      <a:hlink>
        <a:srgbClr val="003300"/>
      </a:hlink>
      <a:folHlink>
        <a:srgbClr val="0033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360</Words>
  <Application>Microsoft Office PowerPoint</Application>
  <PresentationFormat>Bildschirmpräsentation (4:3)</PresentationFormat>
  <Paragraphs>91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ROLE_Presentation_Template_v1.3</vt:lpstr>
      <vt:lpstr>International Workshop  Enabling Successful Self-Regulation  in Open Learning Environments  S-ROLE 2012 http://dbis.rwth-aachen.de/S-ROLE2012/ </vt:lpstr>
      <vt:lpstr>Workshop Overview</vt:lpstr>
      <vt:lpstr>Aims and Objectives</vt:lpstr>
      <vt:lpstr>Key Questions</vt:lpstr>
      <vt:lpstr>Self-Regulated Learning in ROLE</vt:lpstr>
      <vt:lpstr>Personal Learning Environment</vt:lpstr>
      <vt:lpstr>ROLE Project</vt:lpstr>
      <vt:lpstr>Presentations</vt:lpstr>
      <vt:lpstr>Group Discussions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Daniel Dahrendorf</dc:creator>
  <cp:lastModifiedBy>Milos Kravcik</cp:lastModifiedBy>
  <cp:revision>66</cp:revision>
  <dcterms:created xsi:type="dcterms:W3CDTF">2010-06-30T09:58:25Z</dcterms:created>
  <dcterms:modified xsi:type="dcterms:W3CDTF">2012-07-05T23:21:29Z</dcterms:modified>
</cp:coreProperties>
</file>