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7" r:id="rId3"/>
    <p:sldId id="285" r:id="rId4"/>
    <p:sldId id="286" r:id="rId5"/>
    <p:sldId id="273" r:id="rId6"/>
    <p:sldId id="284" r:id="rId7"/>
    <p:sldId id="281" r:id="rId8"/>
    <p:sldId id="282" r:id="rId9"/>
    <p:sldId id="283" r:id="rId10"/>
    <p:sldId id="279" r:id="rId11"/>
    <p:sldId id="280" r:id="rId12"/>
  </p:sldIdLst>
  <p:sldSz cx="9906000" cy="6858000" type="A4"/>
  <p:notesSz cx="6781800" cy="9918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CC"/>
    <a:srgbClr val="FFFF00"/>
    <a:srgbClr val="FFCC00"/>
    <a:srgbClr val="008000"/>
    <a:srgbClr val="5A0211"/>
    <a:srgbClr val="33CCFF"/>
    <a:srgbClr val="FF0000"/>
    <a:srgbClr val="FF9900"/>
    <a:srgbClr val="CCFF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09" autoAdjust="0"/>
    <p:restoredTop sz="97363" autoAdjust="0"/>
  </p:normalViewPr>
  <p:slideViewPr>
    <p:cSldViewPr snapToGrid="0">
      <p:cViewPr>
        <p:scale>
          <a:sx n="100" d="100"/>
          <a:sy n="100" d="100"/>
        </p:scale>
        <p:origin x="-989" y="-67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11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-2964" y="-114"/>
      </p:cViewPr>
      <p:guideLst>
        <p:guide orient="horz" pos="3124"/>
        <p:guide pos="21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6350"/>
            <a:ext cx="29400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16" tIns="0" rIns="19116" bIns="0" numCol="1" anchor="t" anchorCtr="0" compatLnSpc="1">
            <a:prstTxWarp prst="textNoShape">
              <a:avLst/>
            </a:prstTxWarp>
          </a:bodyPr>
          <a:lstStyle>
            <a:lvl1pPr defTabSz="915988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6350"/>
            <a:ext cx="29400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16" tIns="0" rIns="19116" bIns="0" numCol="1" anchor="t" anchorCtr="0" compatLnSpc="1">
            <a:prstTxWarp prst="textNoShape">
              <a:avLst/>
            </a:prstTxWarp>
          </a:bodyPr>
          <a:lstStyle>
            <a:lvl1pPr algn="r" defTabSz="915988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7213"/>
            <a:ext cx="29400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16" tIns="0" rIns="19116" bIns="0" numCol="1" anchor="b" anchorCtr="0" compatLnSpc="1">
            <a:prstTxWarp prst="textNoShape">
              <a:avLst/>
            </a:prstTxWarp>
          </a:bodyPr>
          <a:lstStyle>
            <a:lvl1pPr defTabSz="915988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47213"/>
            <a:ext cx="29400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16" tIns="0" rIns="19116" bIns="0" numCol="1" anchor="b" anchorCtr="0" compatLnSpc="1">
            <a:prstTxWarp prst="textNoShape">
              <a:avLst/>
            </a:prstTxWarp>
          </a:bodyPr>
          <a:lstStyle>
            <a:lvl1pPr algn="r" defTabSz="915988">
              <a:defRPr sz="1000" i="1"/>
            </a:lvl1pPr>
          </a:lstStyle>
          <a:p>
            <a:pPr>
              <a:defRPr/>
            </a:pPr>
            <a:fld id="{92AE06D8-0F3E-4C2C-AA44-ED2FB352388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55425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6350"/>
            <a:ext cx="29400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16" tIns="0" rIns="19116" bIns="0" numCol="1" anchor="t" anchorCtr="0" compatLnSpc="1">
            <a:prstTxWarp prst="textNoShape">
              <a:avLst/>
            </a:prstTxWarp>
          </a:bodyPr>
          <a:lstStyle>
            <a:lvl1pPr defTabSz="760413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6350"/>
            <a:ext cx="29400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16" tIns="0" rIns="19116" bIns="0" numCol="1" anchor="t" anchorCtr="0" compatLnSpc="1">
            <a:prstTxWarp prst="textNoShape">
              <a:avLst/>
            </a:prstTxWarp>
          </a:bodyPr>
          <a:lstStyle>
            <a:lvl1pPr algn="r" defTabSz="760413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7213"/>
            <a:ext cx="29400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16" tIns="0" rIns="19116" bIns="0" numCol="1" anchor="b" anchorCtr="0" compatLnSpc="1">
            <a:prstTxWarp prst="textNoShape">
              <a:avLst/>
            </a:prstTxWarp>
          </a:bodyPr>
          <a:lstStyle>
            <a:lvl1pPr defTabSz="760413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47213"/>
            <a:ext cx="29400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16" tIns="0" rIns="19116" bIns="0" numCol="1" anchor="b" anchorCtr="0" compatLnSpc="1">
            <a:prstTxWarp prst="textNoShape">
              <a:avLst/>
            </a:prstTxWarp>
          </a:bodyPr>
          <a:lstStyle>
            <a:lvl1pPr algn="r" defTabSz="760413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fld id="{3BA44E9F-247E-4E81-BA66-FE0ADB8C412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3288" y="4716463"/>
            <a:ext cx="4975225" cy="391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5" tIns="46198" rIns="92395" bIns="461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Klicken Sie,  um die Formate des Vorlagentextes zu bearbeiten</a:t>
            </a:r>
          </a:p>
          <a:p>
            <a:pPr lvl="1"/>
            <a:r>
              <a:rPr lang="en-US" noProof="0" smtClean="0"/>
              <a:t>Zweite Ebene</a:t>
            </a:r>
          </a:p>
          <a:p>
            <a:pPr lvl="2"/>
            <a:r>
              <a:rPr lang="en-US" noProof="0" smtClean="0"/>
              <a:t>Dritte Ebene</a:t>
            </a:r>
          </a:p>
          <a:p>
            <a:pPr lvl="3"/>
            <a:r>
              <a:rPr lang="en-US" noProof="0" smtClean="0"/>
              <a:t>Vierte Ebene</a:t>
            </a:r>
          </a:p>
          <a:p>
            <a:pPr lvl="4"/>
            <a:r>
              <a:rPr lang="en-US" noProof="0" smtClean="0"/>
              <a:t>Fünfte Ebene</a:t>
            </a:r>
          </a:p>
        </p:txBody>
      </p:sp>
      <p:sp>
        <p:nvSpPr>
          <p:cNvPr id="16391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2175" y="874713"/>
            <a:ext cx="5000625" cy="3462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xmlns="" val="8501831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11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911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2813" algn="l" defTabSz="911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0013" algn="l" defTabSz="911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5625" algn="l" defTabSz="911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creativecommons.org/licenses/by-sa/3.0/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48740" y="2130425"/>
            <a:ext cx="8427720" cy="1470025"/>
          </a:xfrm>
        </p:spPr>
        <p:txBody>
          <a:bodyPr anchor="t"/>
          <a:lstStyle/>
          <a:p>
            <a:r>
              <a:rPr lang="en-US" noProof="0" dirty="0" err="1" smtClean="0"/>
              <a:t>Titelmasterformat</a:t>
            </a:r>
            <a:r>
              <a:rPr lang="en-US" noProof="0" dirty="0" smtClean="0"/>
              <a:t> </a:t>
            </a:r>
            <a:r>
              <a:rPr lang="en-US" noProof="0" dirty="0" err="1" smtClean="0"/>
              <a:t>durch</a:t>
            </a:r>
            <a:r>
              <a:rPr lang="en-US" noProof="0" dirty="0" smtClean="0"/>
              <a:t> </a:t>
            </a:r>
            <a:r>
              <a:rPr lang="en-US" noProof="0" dirty="0" err="1" smtClean="0"/>
              <a:t>Klicken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56360" y="3886200"/>
            <a:ext cx="8420100" cy="1752600"/>
          </a:xfrm>
        </p:spPr>
        <p:txBody>
          <a:bodyPr/>
          <a:lstStyle>
            <a:lvl1pPr marL="0" indent="0" algn="ctr">
              <a:buNone/>
              <a:defRPr sz="28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noProof="0" smtClean="0"/>
              <a:t>Formatvorlage des Untertitelmasters durch Klicken bearbeiten</a:t>
            </a:r>
            <a:endParaRPr lang="en-US" noProof="0"/>
          </a:p>
        </p:txBody>
      </p:sp>
      <p:sp>
        <p:nvSpPr>
          <p:cNvPr id="4" name="Textfeld 3"/>
          <p:cNvSpPr txBox="1"/>
          <p:nvPr userDrawn="1"/>
        </p:nvSpPr>
        <p:spPr>
          <a:xfrm>
            <a:off x="1348741" y="6513782"/>
            <a:ext cx="8427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This work is licensed under a </a:t>
            </a:r>
            <a:r>
              <a:rPr lang="en-US" smtClean="0">
                <a:hlinkClick r:id="rId2"/>
              </a:rPr>
              <a:t>Creative Commons Attribution-</a:t>
            </a:r>
            <a:r>
              <a:rPr lang="en-US" err="1" smtClean="0">
                <a:hlinkClick r:id="rId2"/>
              </a:rPr>
              <a:t>ShareAlike</a:t>
            </a:r>
            <a:r>
              <a:rPr lang="en-US" smtClean="0">
                <a:hlinkClick r:id="rId2"/>
              </a:rPr>
              <a:t> 3.0 </a:t>
            </a:r>
            <a:r>
              <a:rPr lang="en-US" err="1" smtClean="0">
                <a:hlinkClick r:id="rId2"/>
              </a:rPr>
              <a:t>Unported</a:t>
            </a:r>
            <a:r>
              <a:rPr lang="en-US" smtClean="0">
                <a:hlinkClick r:id="rId2"/>
              </a:rPr>
              <a:t> License</a:t>
            </a:r>
            <a:r>
              <a:rPr lang="en-US" smtClean="0"/>
              <a:t>.</a:t>
            </a:r>
            <a:endParaRPr lang="en-US"/>
          </a:p>
        </p:txBody>
      </p:sp>
      <p:pic>
        <p:nvPicPr>
          <p:cNvPr id="6" name="Picture 2" descr="C:\Dropbox\Stuff\RWTH-Logo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28879" y="252556"/>
            <a:ext cx="2681123" cy="725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 userDrawn="1"/>
        </p:nvSpPr>
        <p:spPr bwMode="auto">
          <a:xfrm>
            <a:off x="1219200" y="1173480"/>
            <a:ext cx="8661400" cy="762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4968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27880" y="273050"/>
            <a:ext cx="5209540" cy="649351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249680" y="1435100"/>
            <a:ext cx="3259138" cy="53390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 userDrawn="1"/>
        </p:nvSpPr>
        <p:spPr bwMode="auto">
          <a:xfrm>
            <a:off x="1219200" y="1173480"/>
            <a:ext cx="8661400" cy="762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5017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65017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65017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Titelmasterformat durch Klicken bearbeiten</a:t>
            </a:r>
            <a:endParaRPr lang="en-US" noProof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0" smtClean="0"/>
              <a:t>Textmasterformate durch Klicken bearbeiten</a:t>
            </a:r>
          </a:p>
          <a:p>
            <a:pPr lvl="1"/>
            <a:r>
              <a:rPr lang="en-US" noProof="0" smtClean="0"/>
              <a:t>Zweite Ebene</a:t>
            </a:r>
          </a:p>
          <a:p>
            <a:pPr lvl="2"/>
            <a:r>
              <a:rPr lang="en-US" noProof="0" smtClean="0"/>
              <a:t>Dritte Ebene</a:t>
            </a:r>
          </a:p>
          <a:p>
            <a:pPr lvl="3"/>
            <a:r>
              <a:rPr lang="en-US" noProof="0" smtClean="0"/>
              <a:t>Vierte Ebene</a:t>
            </a:r>
          </a:p>
          <a:p>
            <a:pPr lvl="4"/>
            <a:r>
              <a:rPr lang="en-US" noProof="0" smtClean="0"/>
              <a:t>Fünfte Ebene</a:t>
            </a:r>
            <a:endParaRPr lang="en-US" noProof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 bwMode="auto">
          <a:xfrm>
            <a:off x="1219200" y="1173480"/>
            <a:ext cx="8661400" cy="762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691438" y="76200"/>
            <a:ext cx="2119312" cy="6700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328738" y="76200"/>
            <a:ext cx="6210300" cy="6700838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28738" y="76200"/>
            <a:ext cx="8482012" cy="1103313"/>
          </a:xfrm>
        </p:spPr>
        <p:txBody>
          <a:bodyPr/>
          <a:lstStyle/>
          <a:p>
            <a:r>
              <a:rPr lang="en-US" noProof="0" smtClean="0"/>
              <a:t>Titelmasterformat durch Klicken bearbeiten</a:t>
            </a:r>
            <a:endParaRPr lang="en-US" noProof="0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1338263" y="1336675"/>
            <a:ext cx="8466137" cy="5440363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el und Inhalt üb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28738" y="76200"/>
            <a:ext cx="8482012" cy="1103313"/>
          </a:xfrm>
        </p:spPr>
        <p:txBody>
          <a:bodyPr/>
          <a:lstStyle/>
          <a:p>
            <a:r>
              <a:rPr lang="en-US" noProof="0" smtClean="0"/>
              <a:t>Titelmasterformat durch Klicken bearbeiten</a:t>
            </a:r>
            <a:endParaRPr lang="en-US" noProof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338263" y="1336675"/>
            <a:ext cx="8466137" cy="2643188"/>
          </a:xfrm>
        </p:spPr>
        <p:txBody>
          <a:bodyPr/>
          <a:lstStyle/>
          <a:p>
            <a:pPr lvl="0"/>
            <a:r>
              <a:rPr lang="en-US" noProof="0" smtClean="0"/>
              <a:t>Textmasterformate durch Klicken bearbeiten</a:t>
            </a:r>
          </a:p>
          <a:p>
            <a:pPr lvl="1"/>
            <a:r>
              <a:rPr lang="en-US" noProof="0" smtClean="0"/>
              <a:t>Zweite Ebene</a:t>
            </a:r>
          </a:p>
          <a:p>
            <a:pPr lvl="2"/>
            <a:r>
              <a:rPr lang="en-US" noProof="0" smtClean="0"/>
              <a:t>Dritte Ebene</a:t>
            </a:r>
          </a:p>
          <a:p>
            <a:pPr lvl="3"/>
            <a:r>
              <a:rPr lang="en-US" noProof="0" smtClean="0"/>
              <a:t>Vierte Ebene</a:t>
            </a:r>
          </a:p>
          <a:p>
            <a:pPr lvl="4"/>
            <a:r>
              <a:rPr lang="en-US" noProof="0" smtClean="0"/>
              <a:t>Fünfte Ebene</a:t>
            </a:r>
            <a:endParaRPr lang="en-US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38263" y="4132263"/>
            <a:ext cx="8466137" cy="2644775"/>
          </a:xfrm>
        </p:spPr>
        <p:txBody>
          <a:bodyPr/>
          <a:lstStyle/>
          <a:p>
            <a:pPr lvl="0"/>
            <a:r>
              <a:rPr lang="en-US" noProof="0" smtClean="0"/>
              <a:t>Textmasterformate durch Klicken bearbeiten</a:t>
            </a:r>
          </a:p>
          <a:p>
            <a:pPr lvl="1"/>
            <a:r>
              <a:rPr lang="en-US" noProof="0" smtClean="0"/>
              <a:t>Zweite Ebene</a:t>
            </a:r>
          </a:p>
          <a:p>
            <a:pPr lvl="2"/>
            <a:r>
              <a:rPr lang="en-US" noProof="0" smtClean="0"/>
              <a:t>Dritte Ebene</a:t>
            </a:r>
          </a:p>
          <a:p>
            <a:pPr lvl="3"/>
            <a:r>
              <a:rPr lang="en-US" noProof="0" smtClean="0"/>
              <a:t>Vierte Ebene</a:t>
            </a:r>
          </a:p>
          <a:p>
            <a:pPr lvl="4"/>
            <a:r>
              <a:rPr lang="en-US" noProof="0" smtClean="0"/>
              <a:t>Fünfte Ebene</a:t>
            </a:r>
            <a:endParaRPr lang="en-US" noProof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Titelmasterformat durch Klicken bearbeiten</a:t>
            </a:r>
            <a:endParaRPr lang="en-US" noProof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Textmasterformate durch Klicken bearbeiten</a:t>
            </a:r>
          </a:p>
          <a:p>
            <a:pPr lvl="1"/>
            <a:r>
              <a:rPr lang="en-US" noProof="0" smtClean="0"/>
              <a:t>Zweite Ebene</a:t>
            </a:r>
          </a:p>
          <a:p>
            <a:pPr lvl="2"/>
            <a:r>
              <a:rPr lang="en-US" noProof="0" smtClean="0"/>
              <a:t>Dritte Ebene</a:t>
            </a:r>
          </a:p>
          <a:p>
            <a:pPr lvl="3"/>
            <a:r>
              <a:rPr lang="en-US" noProof="0" smtClean="0"/>
              <a:t>Vierte Ebene</a:t>
            </a:r>
          </a:p>
          <a:p>
            <a:pPr lvl="4"/>
            <a:r>
              <a:rPr lang="en-US" noProof="0" smtClean="0"/>
              <a:t>Fünfte Ebene</a:t>
            </a:r>
            <a:endParaRPr lang="en-US" noProof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651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4651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59218" y="76200"/>
            <a:ext cx="8482012" cy="1103313"/>
          </a:xfrm>
        </p:spPr>
        <p:txBody>
          <a:bodyPr/>
          <a:lstStyle/>
          <a:p>
            <a:r>
              <a:rPr lang="en-US" noProof="0" dirty="0" err="1" smtClean="0"/>
              <a:t>Titelmasterformat</a:t>
            </a:r>
            <a:r>
              <a:rPr lang="en-US" noProof="0" dirty="0" smtClean="0"/>
              <a:t> </a:t>
            </a:r>
            <a:r>
              <a:rPr lang="en-US" noProof="0" dirty="0" err="1" smtClean="0"/>
              <a:t>durch</a:t>
            </a:r>
            <a:r>
              <a:rPr lang="en-US" noProof="0" dirty="0" smtClean="0"/>
              <a:t> </a:t>
            </a:r>
            <a:r>
              <a:rPr lang="en-US" noProof="0" dirty="0" err="1" smtClean="0"/>
              <a:t>Klicken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338263" y="1336675"/>
            <a:ext cx="4156075" cy="5440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Textmasterformate durch Klicken bearbeiten</a:t>
            </a:r>
          </a:p>
          <a:p>
            <a:pPr lvl="1"/>
            <a:r>
              <a:rPr lang="en-US" noProof="0" smtClean="0"/>
              <a:t>Zweite Ebene</a:t>
            </a:r>
          </a:p>
          <a:p>
            <a:pPr lvl="2"/>
            <a:r>
              <a:rPr lang="en-US" noProof="0" smtClean="0"/>
              <a:t>Dritte Ebene</a:t>
            </a:r>
          </a:p>
          <a:p>
            <a:pPr lvl="3"/>
            <a:r>
              <a:rPr lang="en-US" noProof="0" smtClean="0"/>
              <a:t>Vierte Ebene</a:t>
            </a:r>
          </a:p>
          <a:p>
            <a:pPr lvl="4"/>
            <a:r>
              <a:rPr lang="en-US" noProof="0" smtClean="0"/>
              <a:t>Fünfte Ebene</a:t>
            </a:r>
            <a:endParaRPr lang="en-US" noProof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646738" y="1336675"/>
            <a:ext cx="4157662" cy="5440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Textmasterformate durch Klicken bearbeiten</a:t>
            </a:r>
          </a:p>
          <a:p>
            <a:pPr lvl="1"/>
            <a:r>
              <a:rPr lang="en-US" noProof="0" smtClean="0"/>
              <a:t>Zweite Ebene</a:t>
            </a:r>
          </a:p>
          <a:p>
            <a:pPr lvl="2"/>
            <a:r>
              <a:rPr lang="en-US" noProof="0" smtClean="0"/>
              <a:t>Dritte Ebene</a:t>
            </a:r>
          </a:p>
          <a:p>
            <a:pPr lvl="3"/>
            <a:r>
              <a:rPr lang="en-US" noProof="0" smtClean="0"/>
              <a:t>Vierte Ebene</a:t>
            </a:r>
          </a:p>
          <a:p>
            <a:pPr lvl="4"/>
            <a:r>
              <a:rPr lang="en-US" noProof="0" smtClean="0"/>
              <a:t>Fünfte Ebene</a:t>
            </a:r>
            <a:endParaRPr lang="en-US" noProof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56360" y="91440"/>
            <a:ext cx="8915400" cy="1089660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56360" y="1306513"/>
            <a:ext cx="404622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356360" y="1946274"/>
            <a:ext cx="4038600" cy="484314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501641" y="1306513"/>
            <a:ext cx="433577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501641" y="1946274"/>
            <a:ext cx="4335779" cy="4835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err="1" smtClean="0"/>
              <a:t>Titelmasterformat</a:t>
            </a:r>
            <a:r>
              <a:rPr lang="en-US" noProof="0" dirty="0" smtClean="0"/>
              <a:t> </a:t>
            </a:r>
            <a:r>
              <a:rPr lang="en-US" noProof="0" dirty="0" err="1" smtClean="0"/>
              <a:t>durch</a:t>
            </a:r>
            <a:r>
              <a:rPr lang="en-US" noProof="0" dirty="0" smtClean="0"/>
              <a:t> </a:t>
            </a:r>
            <a:r>
              <a:rPr lang="en-US" noProof="0" dirty="0" err="1" smtClean="0"/>
              <a:t>Klicken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 ohne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 bwMode="auto">
          <a:xfrm>
            <a:off x="1219200" y="1173480"/>
            <a:ext cx="8661400" cy="762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3612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eer ohne Sidebar mit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4300" y="76200"/>
            <a:ext cx="9696450" cy="1103313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85855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hyperlink" Target="http://www.umic.rwth-aachen.de/" TargetMode="Externa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hyperlink" Target="http://dbis.rwth-aachen.de/cms/research/MiCIS" TargetMode="Externa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4.jpe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hyperlink" Target="http://www.role-project.eu/" TargetMode="External"/><Relationship Id="rId10" Type="http://schemas.openxmlformats.org/officeDocument/2006/relationships/slideLayout" Target="../slideLayouts/slideLayout10.xml"/><Relationship Id="rId19" Type="http://schemas.openxmlformats.org/officeDocument/2006/relationships/hyperlink" Target="http://creativecommons.org/licenses/by-sa/3.0/" TargetMode="Externa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328738" y="76200"/>
            <a:ext cx="8482012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err="1" smtClean="0"/>
              <a:t>Klicken</a:t>
            </a:r>
            <a:r>
              <a:rPr lang="en-US" noProof="0" dirty="0" smtClean="0"/>
              <a:t> </a:t>
            </a:r>
            <a:r>
              <a:rPr lang="en-US" noProof="0" dirty="0" err="1" smtClean="0"/>
              <a:t>Sie</a:t>
            </a:r>
            <a:r>
              <a:rPr lang="en-US" noProof="0" dirty="0" smtClean="0"/>
              <a:t>,  um das </a:t>
            </a:r>
            <a:r>
              <a:rPr lang="en-US" noProof="0" dirty="0" err="1" smtClean="0"/>
              <a:t>Titelformat</a:t>
            </a:r>
            <a:r>
              <a:rPr lang="en-US" noProof="0" dirty="0" smtClean="0"/>
              <a:t> </a:t>
            </a:r>
            <a:r>
              <a:rPr lang="en-US" noProof="0" dirty="0" err="1" smtClean="0"/>
              <a:t>zu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 smtClean="0"/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38263" y="1336675"/>
            <a:ext cx="8466137" cy="544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Klicken Sie,  um die Formate des Vorlagentextes zu bearbeiten</a:t>
            </a:r>
          </a:p>
          <a:p>
            <a:pPr lvl="1"/>
            <a:r>
              <a:rPr lang="en-US" noProof="0" smtClean="0"/>
              <a:t>Zweite Ebene</a:t>
            </a:r>
          </a:p>
          <a:p>
            <a:pPr lvl="2"/>
            <a:r>
              <a:rPr lang="en-US" noProof="0" smtClean="0"/>
              <a:t>Dritte Ebene</a:t>
            </a:r>
          </a:p>
          <a:p>
            <a:pPr lvl="3"/>
            <a:r>
              <a:rPr lang="en-US" noProof="0" smtClean="0"/>
              <a:t>Vierte Ebene</a:t>
            </a:r>
          </a:p>
          <a:p>
            <a:pPr lvl="4"/>
            <a:r>
              <a:rPr lang="en-US" noProof="0" smtClean="0"/>
              <a:t>Fünfte Ebene</a:t>
            </a: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892506" y="1262063"/>
            <a:ext cx="0" cy="5572125"/>
          </a:xfrm>
          <a:prstGeom prst="line">
            <a:avLst/>
          </a:prstGeom>
          <a:noFill/>
          <a:ln w="25400" cap="rnd">
            <a:solidFill>
              <a:schemeClr val="bg1">
                <a:lumMod val="50000"/>
                <a:alpha val="65000"/>
              </a:schemeClr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 flipH="1" flipV="1">
            <a:off x="1257927" y="6845930"/>
            <a:ext cx="8636795" cy="0"/>
          </a:xfrm>
          <a:prstGeom prst="line">
            <a:avLst/>
          </a:prstGeom>
          <a:noFill/>
          <a:ln w="25400" cap="rnd">
            <a:solidFill>
              <a:schemeClr val="bg1">
                <a:lumMod val="50000"/>
                <a:alpha val="65000"/>
              </a:schemeClr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 flipH="1">
            <a:off x="1268413" y="1209675"/>
            <a:ext cx="8615362" cy="0"/>
          </a:xfrm>
          <a:prstGeom prst="line">
            <a:avLst/>
          </a:prstGeom>
          <a:noFill/>
          <a:ln w="25400" cap="rnd">
            <a:solidFill>
              <a:schemeClr val="bg1">
                <a:lumMod val="50000"/>
                <a:alpha val="65000"/>
              </a:schemeClr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 flipV="1">
            <a:off x="0" y="0"/>
            <a:ext cx="0" cy="68453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0" y="0"/>
            <a:ext cx="9891713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>
            <a:off x="9890918" y="29368"/>
            <a:ext cx="1588" cy="1179513"/>
          </a:xfrm>
          <a:prstGeom prst="line">
            <a:avLst/>
          </a:prstGeom>
          <a:noFill/>
          <a:ln w="25400" cap="rnd">
            <a:solidFill>
              <a:schemeClr val="bg1">
                <a:lumMod val="50000"/>
                <a:alpha val="65000"/>
              </a:schemeClr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auto">
          <a:xfrm flipH="1">
            <a:off x="35340" y="6844342"/>
            <a:ext cx="1156871" cy="1588"/>
          </a:xfrm>
          <a:prstGeom prst="line">
            <a:avLst/>
          </a:prstGeom>
          <a:noFill/>
          <a:ln w="25400" cap="rnd">
            <a:solidFill>
              <a:schemeClr val="bg1">
                <a:lumMod val="50000"/>
                <a:alpha val="65000"/>
              </a:schemeClr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1196975" y="19050"/>
            <a:ext cx="0" cy="6815138"/>
          </a:xfrm>
          <a:prstGeom prst="line">
            <a:avLst/>
          </a:prstGeom>
          <a:noFill/>
          <a:ln w="25400" cap="rnd">
            <a:solidFill>
              <a:schemeClr val="bg1">
                <a:lumMod val="50000"/>
                <a:alpha val="65000"/>
              </a:schemeClr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pic>
        <p:nvPicPr>
          <p:cNvPr id="1026" name="Picture 2" descr="C:\Dropbox\Work\Stuff\acis-logo.png">
            <a:hlinkClick r:id="rId17"/>
          </p:cNvPr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9233" y="5685726"/>
            <a:ext cx="990433" cy="492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reative Commons License">
            <a:hlinkClick r:id="rId19"/>
          </p:cNvPr>
          <p:cNvPicPr>
            <a:picLocks noChangeAspect="1" noChangeArrowheads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5041" y="5375211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6" descr="umic_logo_b">
            <a:hlinkClick r:id="rId21"/>
          </p:cNvPr>
          <p:cNvPicPr>
            <a:picLocks noChangeAspect="1" noChangeArrowheads="1"/>
          </p:cNvPicPr>
          <p:nvPr userDrawn="1"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154403" y="627420"/>
            <a:ext cx="8604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2" descr="spider_RGBphoto200">
            <a:hlinkClick r:id="rId23"/>
          </p:cNvPr>
          <p:cNvPicPr>
            <a:picLocks noChangeAspect="1" noChangeArrowheads="1"/>
          </p:cNvPicPr>
          <p:nvPr userDrawn="1"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38100" y="107987"/>
            <a:ext cx="1117600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Rectangle 11"/>
          <p:cNvSpPr>
            <a:spLocks noChangeArrowheads="1"/>
          </p:cNvSpPr>
          <p:nvPr userDrawn="1"/>
        </p:nvSpPr>
        <p:spPr bwMode="auto">
          <a:xfrm>
            <a:off x="0" y="6178550"/>
            <a:ext cx="1227138" cy="508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defRPr/>
            </a:pPr>
            <a:r>
              <a:rPr lang="de-DE" sz="900"/>
              <a:t>Lehrstuhl Informatik </a:t>
            </a:r>
            <a:r>
              <a:rPr lang="de-DE" sz="900" smtClean="0"/>
              <a:t>5</a:t>
            </a:r>
            <a:endParaRPr lang="de-DE" sz="900"/>
          </a:p>
          <a:p>
            <a:pPr algn="ctr">
              <a:defRPr/>
            </a:pPr>
            <a:r>
              <a:rPr lang="de-DE" sz="900"/>
              <a:t>(</a:t>
            </a:r>
            <a:r>
              <a:rPr lang="de-DE" sz="900" smtClean="0"/>
              <a:t>Information Systems)</a:t>
            </a:r>
            <a:endParaRPr lang="de-DE" sz="900"/>
          </a:p>
          <a:p>
            <a:pPr algn="ctr">
              <a:defRPr/>
            </a:pPr>
            <a:r>
              <a:rPr lang="de-DE" sz="900"/>
              <a:t>Prof. Dr. M. Jarke</a:t>
            </a:r>
          </a:p>
        </p:txBody>
      </p:sp>
      <p:sp>
        <p:nvSpPr>
          <p:cNvPr id="24" name="Rectangle 16"/>
          <p:cNvSpPr>
            <a:spLocks noChangeArrowheads="1"/>
          </p:cNvSpPr>
          <p:nvPr userDrawn="1"/>
        </p:nvSpPr>
        <p:spPr bwMode="auto">
          <a:xfrm>
            <a:off x="0" y="6600825"/>
            <a:ext cx="12192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defRPr/>
            </a:pPr>
            <a:r>
              <a:rPr lang="en-US" sz="1000" smtClean="0"/>
              <a:t>I5-DR-0312-</a:t>
            </a:r>
            <a:fld id="{699477ED-F1A9-416F-831E-C627AB793D81}" type="slidenum">
              <a:rPr lang="en-US" sz="1000"/>
              <a:pPr algn="ctr">
                <a:defRPr/>
              </a:pPr>
              <a:t>‹Nr.›</a:t>
            </a:fld>
            <a:endParaRPr lang="en-US"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2" r:id="rId8"/>
    <p:sldLayoutId id="2147483663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3399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3399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3399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3399"/>
          </a:solidFill>
          <a:latin typeface="Arial Black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3399"/>
          </a:solidFill>
          <a:latin typeface="Arial Black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3399"/>
          </a:solidFill>
          <a:latin typeface="Arial Black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3399"/>
          </a:solidFill>
          <a:latin typeface="Arial Black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3399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Monotype Sort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 New Roman" pitchFamily="18" charset="0"/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noProof="0" smtClean="0"/>
              <a:t>Supporting Self-Regulation by Personal Learning Environments</a:t>
            </a:r>
            <a:endParaRPr lang="en-GB" noProof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noProof="0" smtClean="0"/>
              <a:t>Milos Kravcik, Ralf Klamma</a:t>
            </a:r>
            <a:endParaRPr lang="en-GB" sz="2800" noProof="0" smtClean="0"/>
          </a:p>
          <a:p>
            <a:r>
              <a:rPr lang="en-GB" sz="2000" noProof="0" smtClean="0"/>
              <a:t>RWTH Aachen University</a:t>
            </a:r>
            <a:br>
              <a:rPr lang="en-GB" sz="2000" noProof="0" smtClean="0"/>
            </a:br>
            <a:r>
              <a:rPr lang="en-GB" sz="2000" noProof="0" smtClean="0"/>
              <a:t>Advanced Community Information Systems (ACIS)</a:t>
            </a:r>
          </a:p>
          <a:p>
            <a:r>
              <a:rPr lang="en-GB" sz="2000" noProof="0" smtClean="0"/>
              <a:t>{kravcik, klamma}@dbis.rwth-aachen.de </a:t>
            </a:r>
          </a:p>
        </p:txBody>
      </p:sp>
    </p:spTree>
    <p:extLst>
      <p:ext uri="{BB962C8B-B14F-4D97-AF65-F5344CB8AC3E}">
        <p14:creationId xmlns:p14="http://schemas.microsoft.com/office/powerpoint/2010/main" xmlns="" val="53332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JTEL Summer School Workshop</a:t>
            </a:r>
            <a:endParaRPr lang="en-GB" noProof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 smtClean="0"/>
              <a:t>May 2011: Psychology-informed Design, Usage &amp; Development of Responsive Open (Personal) Learning Environments</a:t>
            </a:r>
          </a:p>
          <a:p>
            <a:r>
              <a:rPr lang="en-GB" noProof="0" dirty="0" smtClean="0"/>
              <a:t>Lecture: cognitive biases, choice architecture</a:t>
            </a:r>
          </a:p>
          <a:p>
            <a:r>
              <a:rPr lang="en-GB" noProof="0" dirty="0" smtClean="0"/>
              <a:t>Hands-on session: PLE assembling and use</a:t>
            </a:r>
          </a:p>
          <a:p>
            <a:r>
              <a:rPr lang="en-GB" noProof="0" dirty="0" smtClean="0"/>
              <a:t>3 groups of 5-6 people + tutor</a:t>
            </a:r>
          </a:p>
          <a:p>
            <a:r>
              <a:rPr lang="en-GB" noProof="0" dirty="0" smtClean="0"/>
              <a:t>Task: paper prototype (services, </a:t>
            </a:r>
            <a:r>
              <a:rPr lang="en-GB" noProof="0" dirty="0" err="1" smtClean="0"/>
              <a:t>mockup</a:t>
            </a:r>
            <a:r>
              <a:rPr lang="en-GB" noProof="0" dirty="0" smtClean="0"/>
              <a:t>), PLE (ROLE Widget Store, </a:t>
            </a:r>
            <a:r>
              <a:rPr lang="en-GB" noProof="0" dirty="0" err="1" smtClean="0"/>
              <a:t>iGoogle</a:t>
            </a:r>
            <a:r>
              <a:rPr lang="en-GB" noProof="0" dirty="0" smtClean="0"/>
              <a:t>)</a:t>
            </a:r>
          </a:p>
          <a:p>
            <a:r>
              <a:rPr lang="en-GB" noProof="0" dirty="0" smtClean="0"/>
              <a:t>Outcome: </a:t>
            </a:r>
            <a:r>
              <a:rPr lang="en-GB" b="1" noProof="0" dirty="0" smtClean="0"/>
              <a:t>pedagogical benefits</a:t>
            </a:r>
            <a:r>
              <a:rPr lang="en-GB" noProof="0" dirty="0" smtClean="0"/>
              <a:t> of the ROLE Widget Store are crucial compared to alternative solutions</a:t>
            </a:r>
            <a:endParaRPr lang="en-GB" noProof="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Conclusion</a:t>
            </a:r>
            <a:endParaRPr lang="en-GB" noProof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Question: </a:t>
            </a:r>
            <a:r>
              <a:rPr lang="en-GB" sz="2800" b="1" dirty="0" smtClean="0"/>
              <a:t>How </a:t>
            </a:r>
            <a:r>
              <a:rPr lang="en-GB" sz="2800" b="1" dirty="0" smtClean="0"/>
              <a:t>can PLE support SRL?</a:t>
            </a:r>
          </a:p>
          <a:p>
            <a:pPr lvl="1"/>
            <a:r>
              <a:rPr lang="en-GB" sz="2400" b="1" dirty="0" smtClean="0"/>
              <a:t>Freedom</a:t>
            </a:r>
            <a:r>
              <a:rPr lang="en-GB" sz="2400" dirty="0" smtClean="0"/>
              <a:t> to design &amp; compose PLE according to current preferences &amp; context –&gt; </a:t>
            </a:r>
            <a:r>
              <a:rPr lang="en-GB" sz="2400" b="1" dirty="0" smtClean="0"/>
              <a:t>Motivation </a:t>
            </a:r>
            <a:endParaRPr lang="en-GB" sz="2400" b="1" noProof="0" dirty="0" smtClean="0"/>
          </a:p>
          <a:p>
            <a:r>
              <a:rPr lang="en-GB" sz="2800" b="1" noProof="0" dirty="0" smtClean="0"/>
              <a:t>Issues:</a:t>
            </a:r>
          </a:p>
          <a:p>
            <a:pPr lvl="1"/>
            <a:r>
              <a:rPr lang="en-GB" sz="2400" dirty="0" smtClean="0"/>
              <a:t>Lack of SRL skills</a:t>
            </a:r>
          </a:p>
          <a:p>
            <a:pPr lvl="1"/>
            <a:r>
              <a:rPr lang="en-GB" sz="2400" noProof="0" dirty="0" smtClean="0"/>
              <a:t>Freedom can be overwhelming</a:t>
            </a:r>
          </a:p>
          <a:p>
            <a:r>
              <a:rPr lang="en-GB" sz="2800" b="1" noProof="0" dirty="0" smtClean="0"/>
              <a:t>Solutions: </a:t>
            </a:r>
          </a:p>
          <a:p>
            <a:pPr lvl="1"/>
            <a:r>
              <a:rPr lang="en-GB" sz="2400" dirty="0" smtClean="0"/>
              <a:t>Recommenders &amp; searching based on pedagogical metadata</a:t>
            </a:r>
          </a:p>
          <a:p>
            <a:pPr lvl="1"/>
            <a:r>
              <a:rPr lang="en-GB" sz="2400" noProof="0" dirty="0" smtClean="0"/>
              <a:t>Suitable guidance from tutors</a:t>
            </a:r>
          </a:p>
          <a:p>
            <a:pPr lvl="1"/>
            <a:r>
              <a:rPr lang="en-GB" sz="2400" dirty="0" smtClean="0"/>
              <a:t>Continuous improvement of SRL skills</a:t>
            </a:r>
            <a:endParaRPr lang="en-GB" sz="2400" noProof="0" dirty="0" smtClean="0"/>
          </a:p>
          <a:p>
            <a:r>
              <a:rPr lang="en-GB" sz="2800" b="1" noProof="0" dirty="0" smtClean="0"/>
              <a:t>Challenge</a:t>
            </a:r>
            <a:r>
              <a:rPr lang="en-GB" sz="2800" b="1" noProof="0" dirty="0" smtClean="0"/>
              <a:t>:</a:t>
            </a:r>
            <a:r>
              <a:rPr lang="en-GB" sz="2800" noProof="0" dirty="0" smtClean="0"/>
              <a:t> Right balance between learner‘s freedom &amp; guidance – individual, </a:t>
            </a:r>
            <a:r>
              <a:rPr lang="en-GB" sz="2800" noProof="0" dirty="0" smtClean="0"/>
              <a:t>context-dependent</a:t>
            </a:r>
            <a:endParaRPr lang="en-GB" sz="2800" noProof="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Agenda</a:t>
            </a:r>
            <a:endParaRPr lang="en-GB" noProof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noProof="0" dirty="0" smtClean="0"/>
          </a:p>
          <a:p>
            <a:r>
              <a:rPr lang="en-GB" dirty="0" smtClean="0"/>
              <a:t>Self-Regulated </a:t>
            </a:r>
            <a:r>
              <a:rPr lang="de-DE" noProof="0" dirty="0" smtClean="0"/>
              <a:t>Learning</a:t>
            </a:r>
          </a:p>
          <a:p>
            <a:r>
              <a:rPr lang="de-DE" dirty="0" smtClean="0"/>
              <a:t>Personal Learning Environment</a:t>
            </a:r>
            <a:endParaRPr lang="en-GB" noProof="0" dirty="0" smtClean="0"/>
          </a:p>
          <a:p>
            <a:r>
              <a:rPr lang="en-GB" noProof="0" dirty="0" smtClean="0"/>
              <a:t>Psychology &amp; Neuroscience</a:t>
            </a:r>
          </a:p>
          <a:p>
            <a:r>
              <a:rPr lang="en-GB" noProof="0" dirty="0" smtClean="0"/>
              <a:t>JTEL Summer School Survey</a:t>
            </a:r>
          </a:p>
          <a:p>
            <a:r>
              <a:rPr lang="en-GB" noProof="0" dirty="0" smtClean="0"/>
              <a:t>JTEL Summer School Workshop</a:t>
            </a:r>
          </a:p>
          <a:p>
            <a:r>
              <a:rPr lang="en-GB" noProof="0" dirty="0" smtClean="0"/>
              <a:t>Conclusion</a:t>
            </a:r>
            <a:endParaRPr lang="en-GB" noProof="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Self-Regulated Learning</a:t>
            </a:r>
            <a:endParaRPr lang="en-GB" dirty="0"/>
          </a:p>
        </p:txBody>
      </p:sp>
      <p:pic>
        <p:nvPicPr>
          <p:cNvPr id="4" name="Picture 2" descr="https://lh3.googleusercontent.com/UmuHOJgzkyFu6XCCagcehK0dVuyKu2cqJcP1dQN778gdbqnrFCHrA5jC19r9ghJ1ajwdZuBZPdxd9xODA_igAD4Axu0kHWmrpBQUEBgNhA3Sp5JebC9HnSn8iaPxKOXP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27100" y="1348740"/>
            <a:ext cx="7844560" cy="4825349"/>
          </a:xfrm>
          <a:prstGeom prst="rect">
            <a:avLst/>
          </a:prstGeom>
          <a:noFill/>
        </p:spPr>
      </p:pic>
      <p:sp>
        <p:nvSpPr>
          <p:cNvPr id="5" name="Textfeld 4"/>
          <p:cNvSpPr txBox="1"/>
          <p:nvPr/>
        </p:nvSpPr>
        <p:spPr>
          <a:xfrm>
            <a:off x="1404804" y="6135588"/>
            <a:ext cx="8208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/>
              <a:t>ROLE </a:t>
            </a:r>
            <a:r>
              <a:rPr lang="en-US" sz="2000" b="1" dirty="0" smtClean="0"/>
              <a:t>Psycho-Pedagogical Integration Model</a:t>
            </a:r>
            <a:endParaRPr lang="de-DE" sz="2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Personal Learning Environment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Aim: Learner can design &amp; compose PLE according to </a:t>
            </a:r>
            <a:r>
              <a:rPr lang="en-US" b="1" dirty="0" smtClean="0"/>
              <a:t>personal preferences &amp; context demands</a:t>
            </a:r>
            <a:endParaRPr lang="en-GB" b="1" dirty="0" smtClean="0"/>
          </a:p>
          <a:p>
            <a:r>
              <a:rPr lang="en-GB" dirty="0" smtClean="0"/>
              <a:t>ROLE Approach – based on widgets</a:t>
            </a:r>
          </a:p>
          <a:p>
            <a:endParaRPr lang="en-GB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32205" y="2998193"/>
            <a:ext cx="3436975" cy="3760747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Inhaltsplatzhalter 3" descr="Widget-Stor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5034280" y="3259931"/>
            <a:ext cx="4645025" cy="348376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Psychology &amp; Neuroscience</a:t>
            </a:r>
            <a:endParaRPr lang="en-GB" noProof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 smtClean="0"/>
              <a:t>Power of agency – </a:t>
            </a:r>
            <a:r>
              <a:rPr lang="en-GB" b="1" noProof="0" dirty="0" smtClean="0"/>
              <a:t>motivation</a:t>
            </a:r>
            <a:r>
              <a:rPr lang="en-GB" noProof="0" dirty="0" smtClean="0"/>
              <a:t>:</a:t>
            </a:r>
          </a:p>
          <a:p>
            <a:pPr lvl="1"/>
            <a:r>
              <a:rPr lang="en-GB" noProof="0" dirty="0" smtClean="0"/>
              <a:t>We have to be the ones making the decision in order to value it more after committing to it  [</a:t>
            </a:r>
            <a:r>
              <a:rPr lang="en-GB" noProof="0" dirty="0" err="1" smtClean="0"/>
              <a:t>Sharot</a:t>
            </a:r>
            <a:r>
              <a:rPr lang="en-GB" noProof="0" dirty="0" smtClean="0"/>
              <a:t> 2011]</a:t>
            </a:r>
          </a:p>
          <a:p>
            <a:r>
              <a:rPr lang="en-GB" noProof="0" dirty="0" smtClean="0"/>
              <a:t>Self-regulatory competences – early recognition:</a:t>
            </a:r>
          </a:p>
          <a:p>
            <a:pPr lvl="1"/>
            <a:r>
              <a:rPr lang="en-GB" noProof="0" dirty="0" smtClean="0"/>
              <a:t>Self-imposed </a:t>
            </a:r>
            <a:r>
              <a:rPr lang="en-GB" b="1" noProof="0" dirty="0" smtClean="0"/>
              <a:t>delay-of-gratification</a:t>
            </a:r>
            <a:r>
              <a:rPr lang="en-GB" noProof="0" dirty="0" smtClean="0"/>
              <a:t> in preschool</a:t>
            </a:r>
          </a:p>
          <a:p>
            <a:pPr lvl="1"/>
            <a:r>
              <a:rPr lang="en-GB" noProof="0" dirty="0" smtClean="0"/>
              <a:t>High impact on successful learning later on [</a:t>
            </a:r>
            <a:r>
              <a:rPr lang="en-GB" noProof="0" dirty="0" err="1" smtClean="0"/>
              <a:t>Shoda</a:t>
            </a:r>
            <a:r>
              <a:rPr lang="en-GB" noProof="0" dirty="0" smtClean="0"/>
              <a:t> 1990]</a:t>
            </a:r>
          </a:p>
          <a:p>
            <a:r>
              <a:rPr lang="en-GB" noProof="0" dirty="0" smtClean="0"/>
              <a:t>Self-imposed deadlines</a:t>
            </a:r>
          </a:p>
          <a:p>
            <a:pPr lvl="1"/>
            <a:r>
              <a:rPr lang="en-GB" noProof="0" dirty="0" smtClean="0"/>
              <a:t>Not as effective as externally imposed ones [</a:t>
            </a:r>
            <a:r>
              <a:rPr lang="en-GB" noProof="0" dirty="0" err="1" smtClean="0"/>
              <a:t>Ariely</a:t>
            </a:r>
            <a:r>
              <a:rPr lang="en-GB" noProof="0" dirty="0" smtClean="0"/>
              <a:t> 2002]</a:t>
            </a:r>
          </a:p>
          <a:p>
            <a:pPr lvl="1"/>
            <a:r>
              <a:rPr lang="en-GB" noProof="0" dirty="0" smtClean="0"/>
              <a:t>Possible explanation – suboptimal </a:t>
            </a:r>
            <a:r>
              <a:rPr lang="en-GB" b="1" noProof="0" dirty="0" smtClean="0"/>
              <a:t>self-imposed plans </a:t>
            </a:r>
            <a:r>
              <a:rPr lang="en-GB" noProof="0" dirty="0" smtClean="0"/>
              <a:t>compared to the one given by the teacher</a:t>
            </a:r>
            <a:endParaRPr lang="en-GB" noProof="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JTEL Summer School Survey</a:t>
            </a:r>
            <a:endParaRPr lang="en-GB" noProof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 smtClean="0"/>
              <a:t>Conducted in June 2010</a:t>
            </a:r>
          </a:p>
          <a:p>
            <a:r>
              <a:rPr lang="en-GB" noProof="0" dirty="0" smtClean="0"/>
              <a:t>31 participants (mostly PhD students)</a:t>
            </a:r>
          </a:p>
          <a:p>
            <a:r>
              <a:rPr lang="en-GB" noProof="0" dirty="0" smtClean="0"/>
              <a:t>Statements on issues related to SRL</a:t>
            </a:r>
          </a:p>
          <a:p>
            <a:pPr lvl="1"/>
            <a:r>
              <a:rPr lang="en-GB" noProof="0" dirty="0" smtClean="0"/>
              <a:t>Freedom of learner</a:t>
            </a:r>
          </a:p>
          <a:p>
            <a:pPr lvl="1"/>
            <a:r>
              <a:rPr lang="en-GB" noProof="0" dirty="0" smtClean="0"/>
              <a:t>Pedagogical support</a:t>
            </a:r>
          </a:p>
          <a:p>
            <a:pPr lvl="1"/>
            <a:r>
              <a:rPr lang="en-GB" noProof="0" dirty="0" smtClean="0"/>
              <a:t>Necessity of tutors (teachers)</a:t>
            </a:r>
          </a:p>
          <a:p>
            <a:r>
              <a:rPr lang="en-GB" noProof="0" dirty="0" smtClean="0"/>
              <a:t>5 point </a:t>
            </a:r>
            <a:r>
              <a:rPr lang="en-GB" noProof="0" dirty="0" err="1" smtClean="0"/>
              <a:t>Likert</a:t>
            </a:r>
            <a:r>
              <a:rPr lang="en-GB" noProof="0" dirty="0" smtClean="0"/>
              <a:t> Scale</a:t>
            </a:r>
          </a:p>
          <a:p>
            <a:r>
              <a:rPr lang="en-GB" noProof="0" dirty="0" smtClean="0"/>
              <a:t>Outcome:</a:t>
            </a:r>
          </a:p>
          <a:p>
            <a:pPr lvl="1"/>
            <a:r>
              <a:rPr lang="en-GB" noProof="0" dirty="0" smtClean="0"/>
              <a:t>Not easy to identify real opinions/preferences of people</a:t>
            </a:r>
          </a:p>
          <a:p>
            <a:pPr lvl="1"/>
            <a:r>
              <a:rPr lang="en-GB" b="1" noProof="0" dirty="0" smtClean="0"/>
              <a:t>Choice architecture </a:t>
            </a:r>
            <a:r>
              <a:rPr lang="en-GB" noProof="0" dirty="0" smtClean="0"/>
              <a:t>can influence them essentially </a:t>
            </a:r>
            <a:endParaRPr lang="en-GB" noProof="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Freedom of Learner</a:t>
            </a:r>
            <a:endParaRPr lang="en-GB" noProof="0"/>
          </a:p>
        </p:txBody>
      </p:sp>
      <p:pic>
        <p:nvPicPr>
          <p:cNvPr id="5" name="Inhaltsplatzhalter 4" descr="FreedomOfLearner.pn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41120" y="1447800"/>
            <a:ext cx="8412480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Pedagogical Support</a:t>
            </a:r>
            <a:endParaRPr lang="en-GB" noProof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5" descr="PedagogicalSupport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41120" y="1615440"/>
            <a:ext cx="8473440" cy="486918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Necessity of Tutors</a:t>
            </a:r>
            <a:endParaRPr lang="en-GB" noProof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6" descr="NecessityofTutors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33500" y="1531620"/>
            <a:ext cx="8481060" cy="503682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i5">
  <a:themeElements>
    <a:clrScheme name="i5 ac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BFBFBF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66CC"/>
      </a:hlink>
      <a:folHlink>
        <a:srgbClr val="548DD4"/>
      </a:folHlink>
    </a:clrScheme>
    <a:fontScheme name="i5">
      <a:majorFont>
        <a:latin typeface="Arial Black"/>
        <a:ea typeface=""/>
        <a:cs typeface=""/>
      </a:majorFont>
      <a:minorFont>
        <a:latin typeface="Arial Narrow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i5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5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5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5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5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5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5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1</Pages>
  <Words>340</Words>
  <Application>Microsoft Office PowerPoint</Application>
  <PresentationFormat>A4-Papier (210x297 mm)</PresentationFormat>
  <Paragraphs>58</Paragraphs>
  <Slides>11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i5</vt:lpstr>
      <vt:lpstr>Supporting Self-Regulation by Personal Learning Environments</vt:lpstr>
      <vt:lpstr>Agenda</vt:lpstr>
      <vt:lpstr>Self-Regulated Learning</vt:lpstr>
      <vt:lpstr>Personal Learning Environment</vt:lpstr>
      <vt:lpstr>Psychology &amp; Neuroscience</vt:lpstr>
      <vt:lpstr>JTEL Summer School Survey</vt:lpstr>
      <vt:lpstr>Freedom of Learner</vt:lpstr>
      <vt:lpstr>Pedagogical Support</vt:lpstr>
      <vt:lpstr>Necessity of Tutors</vt:lpstr>
      <vt:lpstr>JTEL Summer School Workshop</vt:lpstr>
      <vt:lpstr>Conclusion</vt:lpstr>
    </vt:vector>
  </TitlesOfParts>
  <Company>RWTH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Marc Spaniol</dc:creator>
  <cp:lastModifiedBy>Milos Kravcik</cp:lastModifiedBy>
  <cp:revision>1683</cp:revision>
  <cp:lastPrinted>1997-05-02T09:22:36Z</cp:lastPrinted>
  <dcterms:created xsi:type="dcterms:W3CDTF">2002-04-26T11:21:53Z</dcterms:created>
  <dcterms:modified xsi:type="dcterms:W3CDTF">2012-07-05T16:30:12Z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Erstellt von">
    <vt:lpwstr>Michael Gebhardt</vt:lpwstr>
  </property>
</Properties>
</file>