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256" r:id="rId2"/>
    <p:sldId id="265" r:id="rId3"/>
    <p:sldId id="257" r:id="rId4"/>
    <p:sldId id="258" r:id="rId5"/>
    <p:sldId id="262" r:id="rId6"/>
    <p:sldId id="266" r:id="rId7"/>
    <p:sldId id="260" r:id="rId8"/>
    <p:sldId id="259" r:id="rId9"/>
    <p:sldId id="261" r:id="rId10"/>
    <p:sldId id="267" r:id="rId11"/>
    <p:sldId id="263" r:id="rId1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55BEB28C-9382-D249-BD1E-37698CBD1FAF}">
          <p14:sldIdLst>
            <p14:sldId id="256"/>
            <p14:sldId id="265"/>
            <p14:sldId id="257"/>
            <p14:sldId id="258"/>
            <p14:sldId id="262"/>
            <p14:sldId id="266"/>
            <p14:sldId id="260"/>
            <p14:sldId id="259"/>
            <p14:sldId id="261"/>
            <p14:sldId id="267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783" autoAdjust="0"/>
  </p:normalViewPr>
  <p:slideViewPr>
    <p:cSldViewPr snapToGrid="0" snapToObjects="1" showGuides="1">
      <p:cViewPr varScale="1">
        <p:scale>
          <a:sx n="116" d="100"/>
          <a:sy n="116" d="100"/>
        </p:scale>
        <p:origin x="-124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948" y="609600"/>
            <a:ext cx="5404104" cy="3282696"/>
          </a:xfrm>
          <a:prstGeom prst="roundRect">
            <a:avLst>
              <a:gd name="adj" fmla="val 1052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vert="horz" lIns="91440" tIns="182880" rIns="91440" bIns="18288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900" indent="-342900" algn="ctr" defTabSz="914400" rtl="0" eaLnBrk="1" latinLnBrk="0" hangingPunct="1">
              <a:lnSpc>
                <a:spcPts val="52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5400" b="1" kern="1200" baseline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0"/>
            <a:ext cx="5029200" cy="1447800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57E0-B10C-D543-8B93-4818F65FAB6C}" type="datetimeFigureOut">
              <a:rPr lang="fr-FR" smtClean="0"/>
              <a:pPr/>
              <a:t>06/07/12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57E0-B10C-D543-8B93-4818F65FAB6C}" type="datetimeFigureOut">
              <a:rPr lang="fr-FR" smtClean="0"/>
              <a:pPr/>
              <a:t>06/07/12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22DF-84D7-A646-B74C-DECC3A35A6C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807293" cy="968189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 baseline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807293" cy="3585882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>
              <a:lnSpc>
                <a:spcPct val="110000"/>
              </a:lnSpc>
              <a:buNone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600" y="671514"/>
            <a:ext cx="3810000" cy="4599734"/>
          </a:xfrm>
          <a:prstGeom prst="roundRect">
            <a:avLst>
              <a:gd name="adj" fmla="val 439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0306"/>
            <a:ext cx="5484813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1747839"/>
            <a:ext cx="7823200" cy="4316411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57E0-B10C-D543-8B93-4818F65FAB6C}" type="datetimeFigureOut">
              <a:rPr lang="fr-FR" smtClean="0"/>
              <a:pPr/>
              <a:t>06/07/12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22DF-84D7-A646-B74C-DECC3A35A6C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2082" y="389966"/>
            <a:ext cx="1524000" cy="573619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399" y="644525"/>
            <a:ext cx="6399213" cy="5419726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57E0-B10C-D543-8B93-4818F65FAB6C}" type="datetimeFigureOut">
              <a:rPr lang="fr-FR" smtClean="0"/>
              <a:pPr/>
              <a:t>06/07/12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22DF-84D7-A646-B74C-DECC3A35A6C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57E0-B10C-D543-8B93-4818F65FAB6C}" type="datetimeFigureOut">
              <a:rPr lang="fr-FR" smtClean="0"/>
              <a:pPr/>
              <a:t>06/07/12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22DF-84D7-A646-B74C-DECC3A35A6C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87" y="631824"/>
            <a:ext cx="5407025" cy="3281363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495800"/>
            <a:ext cx="7827264" cy="1219200"/>
          </a:xfrm>
        </p:spPr>
        <p:txBody>
          <a:bodyPr anchor="b" anchorCtr="0">
            <a:noAutofit/>
          </a:bodyPr>
          <a:lstStyle>
            <a:lvl1pPr>
              <a:lnSpc>
                <a:spcPts val="5200"/>
              </a:lnSpc>
              <a:defRPr sz="48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715000"/>
            <a:ext cx="7827264" cy="501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132"/>
            <a:ext cx="2133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D157E0-B10C-D543-8B93-4818F65FAB6C}" type="datetimeFigureOut">
              <a:rPr lang="fr-FR" smtClean="0"/>
              <a:pPr/>
              <a:t>06/07/12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12541"/>
            <a:ext cx="2895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12541"/>
            <a:ext cx="2133600" cy="300318"/>
          </a:xfrm>
        </p:spPr>
        <p:txBody>
          <a:bodyPr/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2522DF-84D7-A646-B74C-DECC3A35A6C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424953"/>
            <a:ext cx="7823200" cy="1474788"/>
          </a:xfrm>
        </p:spPr>
        <p:txBody>
          <a:bodyPr anchor="b" anchorCtr="0"/>
          <a:lstStyle>
            <a:lvl1pPr algn="ctr">
              <a:defRPr sz="4800" b="1" cap="none" baseline="0">
                <a:effectLst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0" y="3913188"/>
            <a:ext cx="7823200" cy="554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57E0-B10C-D543-8B93-4818F65FAB6C}" type="datetimeFigureOut">
              <a:rPr lang="fr-FR" smtClean="0"/>
              <a:pPr/>
              <a:t>06/07/12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22DF-84D7-A646-B74C-DECC3A35A6C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47838"/>
            <a:ext cx="3563470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47838"/>
            <a:ext cx="3565526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57E0-B10C-D543-8B93-4818F65FAB6C}" type="datetimeFigureOut">
              <a:rPr lang="fr-FR" smtClean="0"/>
              <a:pPr/>
              <a:t>06/07/12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22DF-84D7-A646-B74C-DECC3A35A6C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71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71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57E0-B10C-D543-8B93-4818F65FAB6C}" type="datetimeFigureOut">
              <a:rPr lang="fr-FR" smtClean="0"/>
              <a:pPr/>
              <a:t>06/07/12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22DF-84D7-A646-B74C-DECC3A35A6C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57E0-B10C-D543-8B93-4818F65FAB6C}" type="datetimeFigureOut">
              <a:rPr lang="fr-FR" smtClean="0"/>
              <a:pPr/>
              <a:t>06/07/12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22DF-84D7-A646-B74C-DECC3A35A6C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57E0-B10C-D543-8B93-4818F65FAB6C}" type="datetimeFigureOut">
              <a:rPr lang="fr-FR" smtClean="0"/>
              <a:pPr/>
              <a:t>06/07/12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22DF-84D7-A646-B74C-DECC3A35A6C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794760" cy="968189"/>
          </a:xfrm>
        </p:spPr>
        <p:txBody>
          <a:bodyPr anchor="b"/>
          <a:lstStyle>
            <a:lvl1pPr algn="l">
              <a:lnSpc>
                <a:spcPts val="4000"/>
              </a:lnSpc>
              <a:defRPr sz="3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58906"/>
            <a:ext cx="3794760" cy="5405719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>
                <a:effectLst/>
              </a:defRPr>
            </a:lvl1pPr>
            <a:lvl2pPr>
              <a:spcBef>
                <a:spcPts val="2000"/>
              </a:spcBef>
              <a:defRPr sz="2000">
                <a:effectLst/>
              </a:defRPr>
            </a:lvl2pPr>
            <a:lvl3pPr>
              <a:spcBef>
                <a:spcPts val="2000"/>
              </a:spcBef>
              <a:defRPr sz="1800">
                <a:effectLst/>
              </a:defRPr>
            </a:lvl3pPr>
            <a:lvl4pPr>
              <a:spcBef>
                <a:spcPts val="2000"/>
              </a:spcBef>
              <a:defRPr sz="1800">
                <a:effectLst/>
              </a:defRPr>
            </a:lvl4pPr>
            <a:lvl5pPr>
              <a:spcBef>
                <a:spcPts val="2000"/>
              </a:spcBef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794760" cy="38144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57E0-B10C-D543-8B93-4818F65FAB6C}" type="datetimeFigureOut">
              <a:rPr lang="fr-FR" smtClean="0"/>
              <a:pPr/>
              <a:t>06/07/12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22DF-84D7-A646-B74C-DECC3A35A6C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47838"/>
            <a:ext cx="7313613" cy="4303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BD157E0-B10C-D543-8B93-4818F65FAB6C}" type="datetimeFigureOut">
              <a:rPr lang="fr-FR" smtClean="0"/>
              <a:pPr/>
              <a:t>06/07/12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A2522DF-84D7-A646-B74C-DECC3A35A6CD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defTabSz="914400" rtl="0" eaLnBrk="1" latinLnBrk="0" hangingPunct="1">
        <a:lnSpc>
          <a:spcPts val="5600"/>
        </a:lnSpc>
        <a:spcBef>
          <a:spcPct val="0"/>
        </a:spcBef>
        <a:buNone/>
        <a:defRPr sz="5400" b="1" kern="1200" baseline="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SzPct val="80000"/>
        <a:buFont typeface="Wingdings" pitchFamily="2" charset="2"/>
        <a:buChar char="l"/>
        <a:defRPr sz="24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2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3314" y="324932"/>
            <a:ext cx="5404104" cy="453629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Introducing Learning Performance in Personal Learning Environments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57400" y="5132589"/>
            <a:ext cx="5029200" cy="1447800"/>
          </a:xfrm>
        </p:spPr>
        <p:txBody>
          <a:bodyPr/>
          <a:lstStyle/>
          <a:p>
            <a:r>
              <a:rPr lang="fr-FR" dirty="0" smtClean="0"/>
              <a:t>Laurent Moccozet</a:t>
            </a:r>
          </a:p>
          <a:p>
            <a:r>
              <a:rPr lang="fr-FR" dirty="0" smtClean="0"/>
              <a:t>Institute of Services Science</a:t>
            </a:r>
          </a:p>
          <a:p>
            <a:r>
              <a:rPr lang="fr-FR" dirty="0" err="1" smtClean="0"/>
              <a:t>University</a:t>
            </a:r>
            <a:r>
              <a:rPr lang="fr-FR" dirty="0" smtClean="0"/>
              <a:t> of Geneva</a:t>
            </a:r>
          </a:p>
          <a:p>
            <a:r>
              <a:rPr lang="fr-FR" dirty="0" err="1" smtClean="0"/>
              <a:t>Switzerland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Learning </a:t>
            </a:r>
            <a:r>
              <a:rPr lang="fr-FR" dirty="0" err="1" smtClean="0"/>
              <a:t>activities</a:t>
            </a:r>
            <a:r>
              <a:rPr lang="fr-FR" dirty="0" smtClean="0"/>
              <a:t> in the PLE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r>
              <a:rPr lang="fr-FR" dirty="0" smtClean="0"/>
              <a:t> for </a:t>
            </a:r>
            <a:r>
              <a:rPr lang="fr-FR" dirty="0" err="1" smtClean="0"/>
              <a:t>managing</a:t>
            </a:r>
            <a:r>
              <a:rPr lang="fr-FR" dirty="0" smtClean="0"/>
              <a:t> </a:t>
            </a:r>
            <a:r>
              <a:rPr lang="fr-FR" dirty="0" err="1" smtClean="0"/>
              <a:t>learning</a:t>
            </a:r>
            <a:r>
              <a:rPr lang="fr-FR" dirty="0" smtClean="0"/>
              <a:t> </a:t>
            </a:r>
            <a:r>
              <a:rPr lang="fr-FR" dirty="0" err="1" smtClean="0"/>
              <a:t>activities</a:t>
            </a:r>
            <a:endParaRPr lang="fr-FR" dirty="0" smtClean="0"/>
          </a:p>
        </p:txBody>
      </p:sp>
      <p:pic>
        <p:nvPicPr>
          <p:cNvPr id="4" name="Image 3" descr="Graasp © - Space, Activity_134151782868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18" y="2391949"/>
            <a:ext cx="8432405" cy="44660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72128">
            <a:off x="4319977" y="5384540"/>
            <a:ext cx="2939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fr-FR" dirty="0" smtClean="0"/>
              <a:t>Invites </a:t>
            </a:r>
            <a:r>
              <a:rPr lang="fr-FR" dirty="0" err="1"/>
              <a:t>peer</a:t>
            </a:r>
            <a:r>
              <a:rPr lang="fr-FR" dirty="0"/>
              <a:t> </a:t>
            </a:r>
            <a:r>
              <a:rPr lang="fr-FR" dirty="0" err="1" smtClean="0">
                <a:solidFill>
                  <a:srgbClr val="FFFFFF"/>
                </a:solidFill>
              </a:rPr>
              <a:t>collaborators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427895">
            <a:off x="1866639" y="3399343"/>
            <a:ext cx="26352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fr-FR" dirty="0" err="1" smtClean="0">
                <a:solidFill>
                  <a:srgbClr val="FFFFFF"/>
                </a:solidFill>
              </a:rPr>
              <a:t>Aggregates</a:t>
            </a:r>
            <a:r>
              <a:rPr lang="fr-FR" dirty="0" smtClean="0">
                <a:solidFill>
                  <a:srgbClr val="FFFFFF"/>
                </a:solidFill>
              </a:rPr>
              <a:t>  </a:t>
            </a:r>
            <a:r>
              <a:rPr lang="fr-FR" dirty="0" smtClean="0"/>
              <a:t>resources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 rot="19466891">
            <a:off x="4283904" y="3300995"/>
            <a:ext cx="3208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fr-FR" dirty="0" err="1" smtClean="0"/>
              <a:t>Aggregates</a:t>
            </a:r>
            <a:r>
              <a:rPr lang="fr-FR" dirty="0" smtClean="0"/>
              <a:t>   </a:t>
            </a:r>
            <a:r>
              <a:rPr lang="fr-FR" dirty="0" err="1" smtClean="0">
                <a:solidFill>
                  <a:srgbClr val="FFFFFF"/>
                </a:solidFill>
              </a:rPr>
              <a:t>tools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>
                <a:solidFill>
                  <a:srgbClr val="FFFFFF"/>
                </a:solidFill>
              </a:rPr>
              <a:t>(as </a:t>
            </a:r>
            <a:r>
              <a:rPr lang="fr-FR" dirty="0" err="1">
                <a:solidFill>
                  <a:srgbClr val="FFFFFF"/>
                </a:solidFill>
              </a:rPr>
              <a:t>widgets</a:t>
            </a:r>
            <a:r>
              <a:rPr lang="fr-FR" dirty="0" smtClean="0">
                <a:solidFill>
                  <a:srgbClr val="FFFFFF"/>
                </a:solidFill>
              </a:rPr>
              <a:t>)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42353" y="6051176"/>
            <a:ext cx="2553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/>
            <a:r>
              <a:rPr lang="fr-FR" dirty="0" err="1" smtClean="0">
                <a:solidFill>
                  <a:schemeClr val="bg1"/>
                </a:solidFill>
              </a:rPr>
              <a:t>Then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achieve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the </a:t>
            </a:r>
            <a:r>
              <a:rPr lang="fr-FR" dirty="0" err="1">
                <a:solidFill>
                  <a:schemeClr val="bg1"/>
                </a:solidFill>
              </a:rPr>
              <a:t>activity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232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proposal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to introduce LP process in the PLE ?</a:t>
            </a:r>
          </a:p>
          <a:p>
            <a:pPr lvl="1"/>
            <a:r>
              <a:rPr lang="en-GB" dirty="0" smtClean="0"/>
              <a:t>By logging space (activity) events (with timestamp) in a performance roadmap,</a:t>
            </a:r>
          </a:p>
          <a:p>
            <a:pPr lvl="1"/>
            <a:r>
              <a:rPr lang="en-GB" dirty="0" smtClean="0"/>
              <a:t>By enabling learner to edit the performance roadmap (using a dedicated widget),</a:t>
            </a:r>
          </a:p>
          <a:p>
            <a:pPr lvl="1"/>
            <a:r>
              <a:rPr lang="en-GB" dirty="0" smtClean="0"/>
              <a:t>By inserting the roadmap as a resource in the activity space</a:t>
            </a:r>
          </a:p>
          <a:p>
            <a:pPr lvl="2"/>
            <a:r>
              <a:rPr lang="en-GB" dirty="0" smtClean="0"/>
              <a:t>Display it as a timeline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238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Learning Performance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9483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Learning performance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learning performance is the achievement of a learning </a:t>
            </a:r>
            <a:r>
              <a:rPr lang="en-US" dirty="0" smtClean="0"/>
              <a:t>activity </a:t>
            </a:r>
          </a:p>
          <a:p>
            <a:r>
              <a:rPr lang="en-US" dirty="0" smtClean="0"/>
              <a:t>It </a:t>
            </a:r>
            <a:r>
              <a:rPr lang="en-US" dirty="0"/>
              <a:t>includes two aspects: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result and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process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Learning Environments focus on the result rather on the process. </a:t>
            </a:r>
            <a:r>
              <a:rPr lang="en-GB" dirty="0" smtClean="0"/>
              <a:t> 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Learning performance</a:t>
            </a:r>
            <a:endParaRPr lang="fr-FR" dirty="0"/>
          </a:p>
        </p:txBody>
      </p:sp>
      <p:pic>
        <p:nvPicPr>
          <p:cNvPr id="5" name="Image 4" descr="Capture d’écran 2012-07-05 à 20.40.3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4900"/>
            <a:ext cx="9144000" cy="20883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786" y="6540638"/>
            <a:ext cx="88148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Based on “le </a:t>
            </a:r>
            <a:r>
              <a:rPr lang="en-US" sz="1400" dirty="0" err="1"/>
              <a:t>glossaire</a:t>
            </a:r>
            <a:r>
              <a:rPr lang="en-US" sz="1400" dirty="0"/>
              <a:t> du </a:t>
            </a:r>
            <a:r>
              <a:rPr lang="en-US" sz="1400" dirty="0" smtClean="0"/>
              <a:t>DISCAS” @ http</a:t>
            </a:r>
            <a:r>
              <a:rPr lang="en-US" sz="1400" dirty="0"/>
              <a:t>://</a:t>
            </a:r>
            <a:r>
              <a:rPr lang="en-US" sz="1400" dirty="0" err="1"/>
              <a:t>csrdn.qc.ca</a:t>
            </a:r>
            <a:r>
              <a:rPr lang="en-US" sz="1400" dirty="0"/>
              <a:t>/</a:t>
            </a:r>
            <a:r>
              <a:rPr lang="en-US" sz="1400" dirty="0" err="1"/>
              <a:t>discas</a:t>
            </a:r>
            <a:r>
              <a:rPr lang="en-US" sz="1400" dirty="0"/>
              <a:t>/</a:t>
            </a:r>
            <a:r>
              <a:rPr lang="en-US" sz="1400" dirty="0" err="1"/>
              <a:t>glossaire</a:t>
            </a:r>
            <a:r>
              <a:rPr lang="en-US" sz="1400" dirty="0"/>
              <a:t>/</a:t>
            </a:r>
            <a:r>
              <a:rPr lang="en-US" sz="1400" dirty="0" err="1"/>
              <a:t>FGlossaire.html</a:t>
            </a:r>
            <a:r>
              <a:rPr lang="en-US" sz="1400" dirty="0"/>
              <a:t>, 2006</a:t>
            </a:r>
            <a:r>
              <a:rPr lang="en-GB" sz="1400" dirty="0"/>
              <a:t>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600491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performance process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Learning performance and self-regulated learning</a:t>
            </a:r>
          </a:p>
          <a:p>
            <a:pPr lvl="1"/>
            <a:r>
              <a:rPr lang="en-GB" dirty="0" smtClean="0"/>
              <a:t>With the performance process (in addition to the performance result):</a:t>
            </a:r>
          </a:p>
          <a:p>
            <a:pPr lvl="2"/>
            <a:r>
              <a:rPr lang="en-GB" dirty="0" smtClean="0"/>
              <a:t>Learners can recover HOW they performed a previous activity (to repeat it/improve it)</a:t>
            </a:r>
          </a:p>
          <a:p>
            <a:pPr lvl="2"/>
            <a:r>
              <a:rPr lang="en-GB" dirty="0" smtClean="0"/>
              <a:t>Learners can reflect about HOW they performed an activity,</a:t>
            </a:r>
          </a:p>
          <a:p>
            <a:pPr lvl="2"/>
            <a:r>
              <a:rPr lang="en-GB" dirty="0" smtClean="0"/>
              <a:t>Learners can learn/check/compare HOW peers have performed an activity,</a:t>
            </a:r>
          </a:p>
          <a:p>
            <a:pPr lvl="2"/>
            <a:r>
              <a:rPr lang="en-GB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171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Personal Learning Environment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668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PLE </a:t>
            </a:r>
            <a:r>
              <a:rPr lang="fr-FR" dirty="0" err="1" smtClean="0"/>
              <a:t>project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federated</a:t>
            </a:r>
            <a:r>
              <a:rPr lang="fr-FR" dirty="0" smtClean="0"/>
              <a:t> </a:t>
            </a:r>
            <a:r>
              <a:rPr lang="fr-FR" dirty="0" err="1" smtClean="0"/>
              <a:t>institutional</a:t>
            </a:r>
            <a:r>
              <a:rPr lang="fr-FR" dirty="0" smtClean="0"/>
              <a:t> PLE </a:t>
            </a:r>
            <a:r>
              <a:rPr lang="fr-FR" dirty="0" err="1" smtClean="0"/>
              <a:t>enabler</a:t>
            </a:r>
            <a:endParaRPr lang="fr-FR" dirty="0" smtClean="0"/>
          </a:p>
          <a:p>
            <a:pPr lvl="1"/>
            <a:r>
              <a:rPr lang="fr-FR" dirty="0" smtClean="0"/>
              <a:t>A </a:t>
            </a:r>
            <a:r>
              <a:rPr lang="fr-FR" dirty="0" err="1" smtClean="0"/>
              <a:t>swiss</a:t>
            </a:r>
            <a:r>
              <a:rPr lang="fr-FR" dirty="0" smtClean="0"/>
              <a:t> </a:t>
            </a:r>
            <a:r>
              <a:rPr lang="fr-FR" dirty="0" err="1" smtClean="0"/>
              <a:t>project</a:t>
            </a:r>
            <a:r>
              <a:rPr lang="fr-FR" dirty="0" smtClean="0"/>
              <a:t> for all </a:t>
            </a:r>
            <a:r>
              <a:rPr lang="fr-FR" dirty="0" err="1" smtClean="0"/>
              <a:t>universities</a:t>
            </a:r>
            <a:endParaRPr lang="fr-FR" dirty="0" smtClean="0"/>
          </a:p>
          <a:p>
            <a:pPr lvl="1"/>
            <a:r>
              <a:rPr lang="fr-FR" dirty="0" err="1" smtClean="0"/>
              <a:t>Based</a:t>
            </a:r>
            <a:r>
              <a:rPr lang="fr-FR" dirty="0" smtClean="0"/>
              <a:t> on GRAASP (</a:t>
            </a:r>
            <a:r>
              <a:rPr lang="fr-FR" dirty="0" err="1" smtClean="0"/>
              <a:t>from</a:t>
            </a:r>
            <a:r>
              <a:rPr lang="fr-FR" dirty="0" smtClean="0"/>
              <a:t> REACT @ EPFL, Lausanne)</a:t>
            </a:r>
          </a:p>
          <a:p>
            <a:pPr lvl="6"/>
            <a:r>
              <a:rPr lang="fr-FR" dirty="0" err="1" smtClean="0"/>
              <a:t>ple.unige.ch</a:t>
            </a:r>
            <a:endParaRPr lang="fr-FR" dirty="0" smtClean="0"/>
          </a:p>
          <a:p>
            <a:pPr lvl="6"/>
            <a:r>
              <a:rPr lang="fr-FR" dirty="0" err="1" smtClean="0"/>
              <a:t>graasp.unige.ch</a:t>
            </a:r>
            <a:endParaRPr lang="fr-FR" dirty="0" smtClean="0"/>
          </a:p>
          <a:p>
            <a:pPr lvl="6"/>
            <a:r>
              <a:rPr lang="fr-FR" dirty="0" err="1" smtClean="0"/>
              <a:t>graasp.epfl.ch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95" y="2977993"/>
            <a:ext cx="3429000" cy="36703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462" y="4247993"/>
            <a:ext cx="44069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53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PLE </a:t>
            </a:r>
            <a:r>
              <a:rPr lang="fr-FR" dirty="0" err="1" smtClean="0"/>
              <a:t>project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Pilot courses</a:t>
            </a:r>
          </a:p>
          <a:p>
            <a:pPr lvl="1"/>
            <a:r>
              <a:rPr lang="fr-FR" dirty="0" err="1" smtClean="0"/>
              <a:t>Bachelor</a:t>
            </a:r>
            <a:r>
              <a:rPr lang="fr-FR" dirty="0" smtClean="0"/>
              <a:t>/master</a:t>
            </a:r>
          </a:p>
          <a:p>
            <a:pPr lvl="1"/>
            <a:r>
              <a:rPr lang="fr-FR" dirty="0" smtClean="0"/>
              <a:t>Information </a:t>
            </a:r>
            <a:r>
              <a:rPr lang="fr-FR" dirty="0" err="1" smtClean="0"/>
              <a:t>systems</a:t>
            </a:r>
            <a:r>
              <a:rPr lang="fr-FR" dirty="0" smtClean="0"/>
              <a:t>/</a:t>
            </a:r>
            <a:br>
              <a:rPr lang="fr-FR" dirty="0" smtClean="0"/>
            </a:br>
            <a:r>
              <a:rPr lang="fr-FR" dirty="0" smtClean="0"/>
              <a:t>Business/Management/</a:t>
            </a:r>
            <a:br>
              <a:rPr lang="fr-FR" dirty="0" smtClean="0"/>
            </a:br>
            <a:r>
              <a:rPr lang="fr-FR" dirty="0" smtClean="0"/>
              <a:t>Communication</a:t>
            </a:r>
          </a:p>
          <a:p>
            <a:pPr lvl="1"/>
            <a:r>
              <a:rPr lang="fr-FR" dirty="0" err="1" smtClean="0"/>
              <a:t>From</a:t>
            </a:r>
            <a:r>
              <a:rPr lang="fr-FR" dirty="0" smtClean="0"/>
              <a:t> 6 to 140 </a:t>
            </a:r>
            <a:r>
              <a:rPr lang="fr-FR" dirty="0" err="1" smtClean="0"/>
              <a:t>students</a:t>
            </a:r>
            <a:endParaRPr lang="fr-FR" dirty="0"/>
          </a:p>
        </p:txBody>
      </p:sp>
      <p:pic>
        <p:nvPicPr>
          <p:cNvPr id="4" name="Image 3" descr="Graasp © - Space, Introduction à la Programmation_13415176726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948" y="1294150"/>
            <a:ext cx="4535052" cy="554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52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Learning </a:t>
            </a:r>
            <a:r>
              <a:rPr lang="fr-FR" dirty="0" err="1" smtClean="0"/>
              <a:t>activities</a:t>
            </a:r>
            <a:r>
              <a:rPr lang="fr-FR" dirty="0" smtClean="0"/>
              <a:t> in the PLE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r>
              <a:rPr lang="fr-FR" dirty="0" smtClean="0"/>
              <a:t> for </a:t>
            </a:r>
            <a:r>
              <a:rPr lang="fr-FR" dirty="0" err="1" smtClean="0"/>
              <a:t>managing</a:t>
            </a:r>
            <a:r>
              <a:rPr lang="fr-FR" dirty="0" smtClean="0"/>
              <a:t> </a:t>
            </a:r>
            <a:r>
              <a:rPr lang="fr-FR" dirty="0" err="1" smtClean="0"/>
              <a:t>learning</a:t>
            </a:r>
            <a:r>
              <a:rPr lang="fr-FR" dirty="0" smtClean="0"/>
              <a:t> </a:t>
            </a:r>
            <a:r>
              <a:rPr lang="fr-FR" dirty="0" err="1" smtClean="0"/>
              <a:t>activities</a:t>
            </a:r>
            <a:endParaRPr lang="fr-FR" dirty="0" smtClean="0"/>
          </a:p>
        </p:txBody>
      </p:sp>
      <p:pic>
        <p:nvPicPr>
          <p:cNvPr id="7" name="Image 6" descr="Graasp © - Person, Laurent Moccozet_134151780248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80" y="2239663"/>
            <a:ext cx="8607567" cy="46100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20906613">
            <a:off x="1674828" y="5573022"/>
            <a:ext cx="6166106" cy="461665"/>
          </a:xfrm>
          <a:prstGeom prst="rect">
            <a:avLst/>
          </a:prstGeom>
          <a:solidFill>
            <a:schemeClr val="bg1">
              <a:lumMod val="75000"/>
              <a:alpha val="55000"/>
            </a:schemeClr>
          </a:solidFill>
        </p:spPr>
        <p:txBody>
          <a:bodyPr wrap="square">
            <a:spAutoFit/>
          </a:bodyPr>
          <a:lstStyle/>
          <a:p>
            <a:pPr lvl="1" algn="ctr"/>
            <a:r>
              <a:rPr lang="fr-FR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</a:t>
            </a:r>
            <a:r>
              <a:rPr lang="fr-FR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learner</a:t>
            </a:r>
            <a:r>
              <a:rPr lang="fr-FR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fr-FR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creates</a:t>
            </a:r>
            <a:r>
              <a:rPr lang="fr-FR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an </a:t>
            </a:r>
            <a:r>
              <a:rPr lang="fr-FR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activity</a:t>
            </a:r>
            <a:r>
              <a:rPr lang="fr-FR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(as a </a:t>
            </a:r>
            <a:r>
              <a:rPr lang="fr-FR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space</a:t>
            </a:r>
            <a:r>
              <a:rPr lang="fr-FR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651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Studio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Studio.thmx</Template>
  <TotalTime>873</TotalTime>
  <Words>291</Words>
  <Application>Microsoft Macintosh PowerPoint</Application>
  <PresentationFormat>Présentation à l'écran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Studio</vt:lpstr>
      <vt:lpstr>Introducing Learning Performance in Personal Learning Environments</vt:lpstr>
      <vt:lpstr>Learning Performance</vt:lpstr>
      <vt:lpstr>Learning performance</vt:lpstr>
      <vt:lpstr>Learning performance</vt:lpstr>
      <vt:lpstr>The performance process</vt:lpstr>
      <vt:lpstr>Personal Learning Environment</vt:lpstr>
      <vt:lpstr>The PLE project</vt:lpstr>
      <vt:lpstr>The PLE project</vt:lpstr>
      <vt:lpstr>Learning activities in the PLE</vt:lpstr>
      <vt:lpstr>Learning activities in the PLE</vt:lpstr>
      <vt:lpstr>Our proposal</vt:lpstr>
    </vt:vector>
  </TitlesOfParts>
  <Company>Université de Genève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Laurent Moccozet</dc:creator>
  <cp:lastModifiedBy>Laurent Moccozet</cp:lastModifiedBy>
  <cp:revision>26</cp:revision>
  <dcterms:created xsi:type="dcterms:W3CDTF">2012-05-01T06:46:58Z</dcterms:created>
  <dcterms:modified xsi:type="dcterms:W3CDTF">2012-07-06T07:33:04Z</dcterms:modified>
</cp:coreProperties>
</file>