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58" r:id="rId4"/>
    <p:sldId id="270" r:id="rId5"/>
    <p:sldId id="266" r:id="rId6"/>
    <p:sldId id="260" r:id="rId7"/>
    <p:sldId id="279" r:id="rId8"/>
    <p:sldId id="276" r:id="rId9"/>
    <p:sldId id="275" r:id="rId10"/>
    <p:sldId id="278" r:id="rId11"/>
    <p:sldId id="272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9" autoAdjust="0"/>
    <p:restoredTop sz="86381" autoAdjust="0"/>
  </p:normalViewPr>
  <p:slideViewPr>
    <p:cSldViewPr snapToGrid="0" snapToObjects="1">
      <p:cViewPr varScale="1">
        <p:scale>
          <a:sx n="48" d="100"/>
          <a:sy n="48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631" y="2129984"/>
            <a:ext cx="7772739" cy="1470394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261" y="3885528"/>
            <a:ext cx="6401479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00827" indent="0" algn="ctr">
              <a:buNone/>
              <a:defRPr/>
            </a:lvl2pPr>
            <a:lvl3pPr marL="801654" indent="0" algn="ctr">
              <a:buNone/>
              <a:defRPr/>
            </a:lvl3pPr>
            <a:lvl4pPr marL="1202482" indent="0" algn="ctr">
              <a:buNone/>
              <a:defRPr/>
            </a:lvl4pPr>
            <a:lvl5pPr marL="1603309" indent="0" algn="ctr">
              <a:buNone/>
              <a:defRPr/>
            </a:lvl5pPr>
            <a:lvl6pPr marL="2004136" indent="0" algn="ctr">
              <a:buNone/>
              <a:defRPr/>
            </a:lvl6pPr>
            <a:lvl7pPr marL="2404963" indent="0" algn="ctr">
              <a:buNone/>
              <a:defRPr/>
            </a:lvl7pPr>
            <a:lvl8pPr marL="2805791" indent="0" algn="ctr">
              <a:buNone/>
              <a:defRPr/>
            </a:lvl8pPr>
            <a:lvl9pPr marL="3206618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8212" y="273629"/>
            <a:ext cx="2056891" cy="585565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540" y="273629"/>
            <a:ext cx="6040334" cy="585565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0" y="273629"/>
            <a:ext cx="8227563" cy="114348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540" y="1604329"/>
            <a:ext cx="8227563" cy="4524955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4223"/>
      </p:ext>
    </p:extLst>
  </p:cSld>
  <p:clrMapOvr>
    <a:masterClrMapping/>
  </p:clrMapOvr>
  <p:transition xmlns:p14="http://schemas.microsoft.com/office/powerpoint/2010/main"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540" y="273629"/>
            <a:ext cx="8227563" cy="715843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0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288" y="4406863"/>
            <a:ext cx="7772739" cy="136238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288" y="2906225"/>
            <a:ext cx="7772739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827" indent="0">
              <a:buNone/>
              <a:defRPr sz="1600"/>
            </a:lvl2pPr>
            <a:lvl3pPr marL="801654" indent="0">
              <a:buNone/>
              <a:defRPr sz="1400"/>
            </a:lvl3pPr>
            <a:lvl4pPr marL="1202482" indent="0">
              <a:buNone/>
              <a:defRPr sz="1200"/>
            </a:lvl4pPr>
            <a:lvl5pPr marL="1603309" indent="0">
              <a:buNone/>
              <a:defRPr sz="1200"/>
            </a:lvl5pPr>
            <a:lvl6pPr marL="2004136" indent="0">
              <a:buNone/>
              <a:defRPr sz="1200"/>
            </a:lvl6pPr>
            <a:lvl7pPr marL="2404963" indent="0">
              <a:buNone/>
              <a:defRPr sz="1200"/>
            </a:lvl7pPr>
            <a:lvl8pPr marL="2805791" indent="0">
              <a:buNone/>
              <a:defRPr sz="1200"/>
            </a:lvl8pPr>
            <a:lvl9pPr marL="3206618" indent="0">
              <a:buNone/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3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540" y="1604329"/>
            <a:ext cx="4048613" cy="452495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6490" y="1604329"/>
            <a:ext cx="4048613" cy="452495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540" y="275070"/>
            <a:ext cx="822892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540" y="1535201"/>
            <a:ext cx="4040467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540" y="2174628"/>
            <a:ext cx="4040467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637" y="1535201"/>
            <a:ext cx="4041824" cy="639427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827" indent="0">
              <a:buNone/>
              <a:defRPr sz="1800" b="1"/>
            </a:lvl2pPr>
            <a:lvl3pPr marL="801654" indent="0">
              <a:buNone/>
              <a:defRPr sz="1600" b="1"/>
            </a:lvl3pPr>
            <a:lvl4pPr marL="1202482" indent="0">
              <a:buNone/>
              <a:defRPr sz="1400" b="1"/>
            </a:lvl4pPr>
            <a:lvl5pPr marL="1603309" indent="0">
              <a:buNone/>
              <a:defRPr sz="1400" b="1"/>
            </a:lvl5pPr>
            <a:lvl6pPr marL="2004136" indent="0">
              <a:buNone/>
              <a:defRPr sz="1400" b="1"/>
            </a:lvl6pPr>
            <a:lvl7pPr marL="2404963" indent="0">
              <a:buNone/>
              <a:defRPr sz="1400" b="1"/>
            </a:lvl7pPr>
            <a:lvl8pPr marL="2805791" indent="0">
              <a:buNone/>
              <a:defRPr sz="1400" b="1"/>
            </a:lvl8pPr>
            <a:lvl9pPr marL="3206618" indent="0">
              <a:buNone/>
              <a:defRPr sz="14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637" y="2174628"/>
            <a:ext cx="4041824" cy="395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5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5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540" y="273629"/>
            <a:ext cx="3008627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4782" y="273629"/>
            <a:ext cx="5111679" cy="585277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540" y="1434391"/>
            <a:ext cx="3008627" cy="4692013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80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43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43" y="612065"/>
            <a:ext cx="5486400" cy="4115952"/>
          </a:xfrm>
        </p:spPr>
        <p:txBody>
          <a:bodyPr/>
          <a:lstStyle>
            <a:lvl1pPr marL="0" indent="0">
              <a:buNone/>
              <a:defRPr sz="2800"/>
            </a:lvl1pPr>
            <a:lvl2pPr marL="400827" indent="0">
              <a:buNone/>
              <a:defRPr sz="2500"/>
            </a:lvl2pPr>
            <a:lvl3pPr marL="801654" indent="0">
              <a:buNone/>
              <a:defRPr sz="2100"/>
            </a:lvl3pPr>
            <a:lvl4pPr marL="1202482" indent="0">
              <a:buNone/>
              <a:defRPr sz="1800"/>
            </a:lvl4pPr>
            <a:lvl5pPr marL="1603309" indent="0">
              <a:buNone/>
              <a:defRPr sz="1800"/>
            </a:lvl5pPr>
            <a:lvl6pPr marL="2004136" indent="0">
              <a:buNone/>
              <a:defRPr sz="1800"/>
            </a:lvl6pPr>
            <a:lvl7pPr marL="2404963" indent="0">
              <a:buNone/>
              <a:defRPr sz="1800"/>
            </a:lvl7pPr>
            <a:lvl8pPr marL="2805791" indent="0">
              <a:buNone/>
              <a:defRPr sz="1800"/>
            </a:lvl8pPr>
            <a:lvl9pPr marL="3206618" indent="0">
              <a:buNone/>
              <a:defRPr sz="18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43" y="5367444"/>
            <a:ext cx="5486400" cy="805044"/>
          </a:xfrm>
        </p:spPr>
        <p:txBody>
          <a:bodyPr/>
          <a:lstStyle>
            <a:lvl1pPr marL="0" indent="0">
              <a:buNone/>
              <a:defRPr sz="1200"/>
            </a:lvl1pPr>
            <a:lvl2pPr marL="400827" indent="0">
              <a:buNone/>
              <a:defRPr sz="1100"/>
            </a:lvl2pPr>
            <a:lvl3pPr marL="801654" indent="0">
              <a:buNone/>
              <a:defRPr sz="900"/>
            </a:lvl3pPr>
            <a:lvl4pPr marL="1202482" indent="0">
              <a:buNone/>
              <a:defRPr sz="800"/>
            </a:lvl4pPr>
            <a:lvl5pPr marL="1603309" indent="0">
              <a:buNone/>
              <a:defRPr sz="800"/>
            </a:lvl5pPr>
            <a:lvl6pPr marL="2004136" indent="0">
              <a:buNone/>
              <a:defRPr sz="800"/>
            </a:lvl6pPr>
            <a:lvl7pPr marL="2404963" indent="0">
              <a:buNone/>
              <a:defRPr sz="800"/>
            </a:lvl7pPr>
            <a:lvl8pPr marL="2805791" indent="0">
              <a:buNone/>
              <a:defRPr sz="800"/>
            </a:lvl8pPr>
            <a:lvl9pPr marL="3206618" indent="0">
              <a:buNone/>
              <a:defRPr sz="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540" y="273629"/>
            <a:ext cx="8227563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540" y="1604329"/>
            <a:ext cx="8227563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474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Cliccate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540" y="6247376"/>
            <a:ext cx="2128848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34643" algn="l"/>
                <a:tab pos="1269286" algn="l"/>
                <a:tab pos="1903929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fld id="{6F5867C2-F378-314C-B26B-FE722CD529B3}" type="datetimeFigureOut">
              <a:rPr lang="en-US" smtClean="0"/>
              <a:t>06/07/2012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6746" y="6247376"/>
            <a:ext cx="2897297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34643" algn="l"/>
                <a:tab pos="1269286" algn="l"/>
                <a:tab pos="1903929" algn="l"/>
                <a:tab pos="253857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SimSun" charset="-122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255" y="6247376"/>
            <a:ext cx="2128848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200" smtClean="0">
                <a:solidFill>
                  <a:srgbClr val="000000"/>
                </a:solidFill>
                <a:latin typeface="Times New Roman" charset="0"/>
                <a:cs typeface="SimSun" charset="0"/>
              </a:defRPr>
            </a:lvl1pPr>
          </a:lstStyle>
          <a:p>
            <a:fld id="{0486FAC3-8588-3347-AF96-029C1A2CEB1E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184645" y="6414434"/>
            <a:ext cx="4002451" cy="316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39452" rIns="78903" bIns="3945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>
              <a:lnSpc>
                <a:spcPct val="100000"/>
              </a:lnSpc>
              <a:defRPr/>
            </a:pPr>
            <a:r>
              <a:rPr lang="it-IT" sz="1500" dirty="0" smtClean="0">
                <a:solidFill>
                  <a:srgbClr val="808080"/>
                </a:solidFill>
                <a:latin typeface="Futura Md BT" charset="0"/>
              </a:rPr>
              <a:t>S-ROLE</a:t>
            </a: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6758550" y="6414434"/>
            <a:ext cx="2185871" cy="316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8903" tIns="39452" rIns="78903" bIns="39452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algn="r" eaLnBrk="1">
              <a:lnSpc>
                <a:spcPct val="100000"/>
              </a:lnSpc>
              <a:defRPr/>
            </a:pPr>
            <a:r>
              <a:rPr lang="it-IT" sz="1500" dirty="0" smtClean="0">
                <a:solidFill>
                  <a:srgbClr val="808080"/>
                </a:solidFill>
                <a:latin typeface="Futura Md BT" charset="0"/>
              </a:rPr>
              <a:t> ICALT 2012</a:t>
            </a:r>
          </a:p>
        </p:txBody>
      </p:sp>
      <p:pic>
        <p:nvPicPr>
          <p:cNvPr id="3" name="Picture 2" descr="TCD logo final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7" y="6414434"/>
            <a:ext cx="3069813" cy="401670"/>
          </a:xfrm>
          <a:prstGeom prst="rect">
            <a:avLst/>
          </a:prstGeom>
        </p:spPr>
      </p:pic>
      <p:pic>
        <p:nvPicPr>
          <p:cNvPr id="12" name="Picture 18" descr="logo_seventh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613" y="192088"/>
            <a:ext cx="1422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38488"/>
            <a:ext cx="345807" cy="25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346700" y="6415348"/>
            <a:ext cx="889607" cy="2775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+mj-lt"/>
          <a:ea typeface="ＭＳ Ｐゴシック" charset="0"/>
          <a:cs typeface="SimSun" charset="0"/>
        </a:defRPr>
      </a:lvl1pPr>
      <a:lvl2pPr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Arial" charset="0"/>
          <a:ea typeface="ＭＳ Ｐゴシック" charset="0"/>
          <a:cs typeface="SimSun" charset="0"/>
        </a:defRPr>
      </a:lvl2pPr>
      <a:lvl3pPr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Arial" charset="0"/>
          <a:ea typeface="ＭＳ Ｐゴシック" charset="0"/>
          <a:cs typeface="SimSun" charset="0"/>
        </a:defRPr>
      </a:lvl3pPr>
      <a:lvl4pPr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Arial" charset="0"/>
          <a:ea typeface="ＭＳ Ｐゴシック" charset="0"/>
          <a:cs typeface="SimSun" charset="0"/>
        </a:defRPr>
      </a:lvl4pPr>
      <a:lvl5pPr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900">
          <a:solidFill>
            <a:srgbClr val="000000"/>
          </a:solidFill>
          <a:latin typeface="Arial" charset="0"/>
          <a:ea typeface="ＭＳ Ｐゴシック" charset="0"/>
          <a:cs typeface="SimSun" charset="0"/>
        </a:defRPr>
      </a:lvl5pPr>
      <a:lvl6pPr marL="2204550" indent="-200414"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-122"/>
        </a:defRPr>
      </a:lvl6pPr>
      <a:lvl7pPr marL="2605377" indent="-200414"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-122"/>
        </a:defRPr>
      </a:lvl7pPr>
      <a:lvl8pPr marL="3006204" indent="-200414"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-122"/>
        </a:defRPr>
      </a:lvl8pPr>
      <a:lvl9pPr marL="3407032" indent="-200414" algn="ctr" defTabSz="393869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00620" indent="-300620" algn="l" defTabSz="393869" rtl="0" eaLnBrk="1" fontAlgn="base" hangingPunct="1">
        <a:lnSpc>
          <a:spcPct val="93000"/>
        </a:lnSpc>
        <a:spcBef>
          <a:spcPct val="0"/>
        </a:spcBef>
        <a:spcAft>
          <a:spcPts val="1249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ＭＳ Ｐゴシック" charset="0"/>
          <a:cs typeface="SimSun" charset="0"/>
        </a:defRPr>
      </a:lvl1pPr>
      <a:lvl2pPr marL="651344" indent="-250517" algn="l" defTabSz="393869" rtl="0" eaLnBrk="1" fontAlgn="base" hangingPunct="1">
        <a:lnSpc>
          <a:spcPct val="93000"/>
        </a:lnSpc>
        <a:spcBef>
          <a:spcPct val="0"/>
        </a:spcBef>
        <a:spcAft>
          <a:spcPts val="998"/>
        </a:spcAft>
        <a:buClr>
          <a:srgbClr val="000000"/>
        </a:buClr>
        <a:buSzPct val="100000"/>
        <a:buFont typeface="Times New Roman" charset="0"/>
        <a:defRPr sz="2500">
          <a:solidFill>
            <a:srgbClr val="000000"/>
          </a:solidFill>
          <a:latin typeface="+mn-lt"/>
          <a:ea typeface="+mn-ea"/>
          <a:cs typeface="SimSun" charset="0"/>
        </a:defRPr>
      </a:lvl2pPr>
      <a:lvl3pPr marL="1002068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745"/>
        </a:spcAft>
        <a:buClr>
          <a:srgbClr val="000000"/>
        </a:buClr>
        <a:buSzPct val="100000"/>
        <a:buFont typeface="Times New Roman" charset="0"/>
        <a:defRPr sz="2100">
          <a:solidFill>
            <a:srgbClr val="000000"/>
          </a:solidFill>
          <a:latin typeface="+mn-lt"/>
          <a:ea typeface="+mn-ea"/>
          <a:cs typeface="SimSun" charset="0"/>
        </a:defRPr>
      </a:lvl3pPr>
      <a:lvl4pPr marL="1402895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504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SimSun" charset="0"/>
        </a:defRPr>
      </a:lvl4pPr>
      <a:lvl5pPr marL="1803723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SimSun" charset="0"/>
        </a:defRPr>
      </a:lvl5pPr>
      <a:lvl6pPr marL="2204550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05377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006204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407032" indent="-200414" algn="l" defTabSz="393869" rtl="0" eaLnBrk="1" fontAlgn="base" hangingPunct="1">
        <a:lnSpc>
          <a:spcPct val="93000"/>
        </a:lnSpc>
        <a:spcBef>
          <a:spcPct val="0"/>
        </a:spcBef>
        <a:spcAft>
          <a:spcPts val="25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8016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SRL Tasks and Activities as a Model of Cognitive </a:t>
            </a:r>
            <a:r>
              <a:rPr lang="en-US" dirty="0" err="1"/>
              <a:t>Behaviour</a:t>
            </a:r>
            <a:r>
              <a:rPr lang="en-US" dirty="0"/>
              <a:t> within ETTHOS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Moore, Victoria Macarthur, Owen </a:t>
            </a:r>
            <a:r>
              <a:rPr lang="en-US" dirty="0" err="1" smtClean="0"/>
              <a:t>Conlan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Trinity College, Dublin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5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SRL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D6.1!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198" y="1397940"/>
            <a:ext cx="6172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40" y="1117269"/>
            <a:ext cx="8227563" cy="452495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Metacognitive scaffolding</a:t>
            </a:r>
          </a:p>
          <a:p>
            <a:pPr marL="807924" lvl="1" indent="-457200">
              <a:buFont typeface="Arial"/>
              <a:buChar char="•"/>
            </a:pPr>
            <a:r>
              <a:rPr lang="en-US" sz="2000" dirty="0" smtClean="0"/>
              <a:t>ETTHOS</a:t>
            </a:r>
          </a:p>
          <a:p>
            <a:pPr marL="701448" lvl="2" indent="0"/>
            <a:r>
              <a:rPr lang="en-US" sz="800" dirty="0" smtClean="0"/>
              <a:t>Macarthur</a:t>
            </a:r>
            <a:r>
              <a:rPr lang="en-US" sz="800" dirty="0"/>
              <a:t>, V., &amp; </a:t>
            </a:r>
            <a:r>
              <a:rPr lang="en-US" sz="800" dirty="0" err="1"/>
              <a:t>Conlan</a:t>
            </a:r>
            <a:r>
              <a:rPr lang="en-US" sz="800" dirty="0"/>
              <a:t>, O. (2010). Modeling Higher-order Cognitive Skills in Technology Enhanced Distance Learning. 4th International Conference on Distance Learning and Education (ICDLE) (pp. 15-19).</a:t>
            </a:r>
            <a:endParaRPr lang="en-US" sz="800" dirty="0" smtClean="0"/>
          </a:p>
          <a:p>
            <a:pPr marL="807924" lvl="1" indent="-457200">
              <a:buFont typeface="Arial"/>
              <a:buChar char="•"/>
            </a:pPr>
            <a:r>
              <a:rPr lang="en-US" sz="1200" dirty="0" smtClean="0"/>
              <a:t>Moore</a:t>
            </a:r>
            <a:r>
              <a:rPr lang="en-US" sz="1200" dirty="0"/>
              <a:t>, A., </a:t>
            </a:r>
            <a:r>
              <a:rPr lang="en-US" sz="1200" dirty="0" err="1"/>
              <a:t>Conlan</a:t>
            </a:r>
            <a:r>
              <a:rPr lang="en-US" sz="1200" dirty="0"/>
              <a:t>, O., Dagger, D., &amp; Wade, V. (2011). Towards Non-invasive Adaptive Meta-Cognitive Support for Online Training. Poster Proceedings of the 11th IEEE International Conference on Advanced Learning Technologies. Atlanta, </a:t>
            </a:r>
            <a:r>
              <a:rPr lang="en-US" sz="1200" dirty="0" err="1"/>
              <a:t>Georgia,USA</a:t>
            </a:r>
            <a:r>
              <a:rPr lang="en-US" sz="12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Affective Monitoring</a:t>
            </a:r>
          </a:p>
          <a:p>
            <a:pPr marL="807924" lvl="1" indent="-457200">
              <a:buFont typeface="Arial"/>
              <a:buChar char="•"/>
            </a:pPr>
            <a:r>
              <a:rPr lang="en-US" sz="1200" dirty="0" smtClean="0"/>
              <a:t>Moore</a:t>
            </a:r>
            <a:r>
              <a:rPr lang="en-US" sz="1200" dirty="0"/>
              <a:t>, A., &amp; </a:t>
            </a:r>
            <a:r>
              <a:rPr lang="en-US" sz="1200" dirty="0" err="1"/>
              <a:t>Ascolese</a:t>
            </a:r>
            <a:r>
              <a:rPr lang="en-US" sz="1200" dirty="0"/>
              <a:t>, A. (2011). Explicit Tools for Affective Indicators. EC-TEL 2011 Workshop on Augmenting the Learning Experience with Collaborative Reflection. Palermo, Sicily, Italy.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Affective Metacognitive Scaffolding</a:t>
            </a:r>
          </a:p>
          <a:p>
            <a:pPr marL="807924" lvl="1" indent="-457200">
              <a:buFont typeface="Arial"/>
              <a:buChar char="•"/>
            </a:pPr>
            <a:r>
              <a:rPr lang="en-US" sz="1200" dirty="0" smtClean="0"/>
              <a:t>Moore</a:t>
            </a:r>
            <a:r>
              <a:rPr lang="en-US" sz="1200" dirty="0"/>
              <a:t>, A., Macarthur, V., &amp; </a:t>
            </a:r>
            <a:r>
              <a:rPr lang="en-US" sz="1200" dirty="0" err="1"/>
              <a:t>Conlan</a:t>
            </a:r>
            <a:r>
              <a:rPr lang="en-US" sz="1200" dirty="0"/>
              <a:t>, O. (2012). Core Aspects of Affective Metacognitive User Models. In L. </a:t>
            </a:r>
            <a:r>
              <a:rPr lang="en-US" sz="1200" dirty="0" err="1"/>
              <a:t>Ardissono</a:t>
            </a:r>
            <a:r>
              <a:rPr lang="en-US" sz="1200" dirty="0"/>
              <a:t> &amp; T. </a:t>
            </a:r>
            <a:r>
              <a:rPr lang="en-US" sz="1200" dirty="0" err="1"/>
              <a:t>Kuflik</a:t>
            </a:r>
            <a:r>
              <a:rPr lang="en-US" sz="1200" dirty="0"/>
              <a:t> (Eds.), Advances in User Modeling: selected papers from UMAP 2011 workshops. Lecture Notes in Computer Science 7138 (pp. 47-59). Springer-</a:t>
            </a:r>
            <a:r>
              <a:rPr lang="en-US" sz="1200" dirty="0" err="1"/>
              <a:t>Verlag</a:t>
            </a:r>
            <a:r>
              <a:rPr lang="en-US" sz="1200" dirty="0"/>
              <a:t> GmbH. doi:10.1007/978-3-642-28509-7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Meta-Motivation???</a:t>
            </a:r>
          </a:p>
          <a:p>
            <a:pPr marL="807924" lvl="1" indent="-457200">
              <a:buFont typeface="Arial"/>
              <a:buChar char="•"/>
            </a:pPr>
            <a:r>
              <a:rPr lang="en-US" sz="2000" dirty="0" smtClean="0"/>
              <a:t>To create / maintain a positively </a:t>
            </a:r>
            <a:r>
              <a:rPr lang="en-US" sz="2000" dirty="0" err="1" smtClean="0"/>
              <a:t>valenced</a:t>
            </a:r>
            <a:r>
              <a:rPr lang="en-US" sz="2000" dirty="0" smtClean="0"/>
              <a:t> </a:t>
            </a:r>
            <a:r>
              <a:rPr lang="en-US" sz="2000" dirty="0" err="1" smtClean="0"/>
              <a:t>metacognitively</a:t>
            </a:r>
            <a:r>
              <a:rPr lang="en-US" sz="2000" dirty="0" smtClean="0"/>
              <a:t> </a:t>
            </a:r>
            <a:r>
              <a:rPr lang="en-US" sz="2000" dirty="0" err="1" smtClean="0"/>
              <a:t>scaffolded</a:t>
            </a:r>
            <a:r>
              <a:rPr lang="en-US" sz="2000" dirty="0" smtClean="0"/>
              <a:t>, motivated learning experience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219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Thank-you!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Adam Moore</a:t>
            </a:r>
          </a:p>
          <a:p>
            <a:r>
              <a:rPr lang="en-US" dirty="0" smtClean="0"/>
              <a:t>KDEG, SCSS, Trinity College, Dublin</a:t>
            </a:r>
          </a:p>
          <a:p>
            <a:r>
              <a:rPr lang="en-US" dirty="0" err="1"/>
              <a:t>a</a:t>
            </a:r>
            <a:r>
              <a:rPr lang="en-US" dirty="0" err="1" smtClean="0"/>
              <a:t>dam.moore@tcd.ie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adam</a:t>
            </a:r>
            <a:r>
              <a:rPr lang="en-US" dirty="0" smtClean="0"/>
              <a:t>__</a:t>
            </a:r>
            <a:r>
              <a:rPr lang="en-US" dirty="0" err="1" smtClean="0"/>
              <a:t>moore</a:t>
            </a:r>
            <a:r>
              <a:rPr lang="en-US" dirty="0"/>
              <a:t> </a:t>
            </a:r>
            <a:r>
              <a:rPr lang="en-US" dirty="0" smtClean="0"/>
              <a:t>/ @</a:t>
            </a:r>
            <a:r>
              <a:rPr lang="en-US" dirty="0" err="1" smtClean="0"/>
              <a:t>imreal_project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www.imreal-project.eu</a:t>
            </a:r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This </a:t>
            </a:r>
            <a:r>
              <a:rPr lang="en-US" sz="1800" dirty="0"/>
              <a:t>work is funded by the EU FP7 Seventh Framework </a:t>
            </a:r>
            <a:r>
              <a:rPr lang="en-US" sz="1800" dirty="0" err="1"/>
              <a:t>Programme</a:t>
            </a:r>
            <a:r>
              <a:rPr lang="en-US" sz="1800" dirty="0"/>
              <a:t> Theme [ICT-2009.4.2], [Technology-enhanced learning]: </a:t>
            </a:r>
            <a:r>
              <a:rPr lang="en-US" sz="1800" dirty="0" err="1"/>
              <a:t>ImREAL</a:t>
            </a:r>
            <a:r>
              <a:rPr lang="en-US" sz="1800" dirty="0"/>
              <a:t> - Immersive Reflective Experience-based Adaptive Learning</a:t>
            </a:r>
          </a:p>
        </p:txBody>
      </p:sp>
    </p:spTree>
    <p:extLst>
      <p:ext uri="{BB962C8B-B14F-4D97-AF65-F5344CB8AC3E}">
        <p14:creationId xmlns:p14="http://schemas.microsoft.com/office/powerpoint/2010/main" val="317623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SRL Tasks and Activities </a:t>
            </a:r>
            <a:r>
              <a:rPr lang="en-US" dirty="0" smtClean="0"/>
              <a:t>to Inform Metacognitive Scaffolding Provision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adam</a:t>
            </a:r>
            <a:r>
              <a:rPr lang="en-US" dirty="0"/>
              <a:t>__</a:t>
            </a:r>
            <a:r>
              <a:rPr lang="en-US" dirty="0" err="1"/>
              <a:t>moore</a:t>
            </a:r>
            <a:r>
              <a:rPr lang="en-US" dirty="0"/>
              <a:t> , </a:t>
            </a:r>
            <a:r>
              <a:rPr lang="en-US" dirty="0" smtClean="0"/>
              <a:t>@</a:t>
            </a:r>
            <a:r>
              <a:rPr lang="en-US" dirty="0" err="1" smtClean="0"/>
              <a:t>cufa</a:t>
            </a:r>
            <a:r>
              <a:rPr lang="en-US" dirty="0" smtClean="0"/>
              <a:t> , @</a:t>
            </a:r>
            <a:r>
              <a:rPr lang="en-US" dirty="0" err="1" smtClean="0"/>
              <a:t>oconlan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imreal_project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40" y="1291219"/>
            <a:ext cx="8227563" cy="452495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Experiential Training Simulator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Metacognitive Scaffolding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Learner Activity Model</a:t>
            </a:r>
          </a:p>
          <a:p>
            <a:pPr marL="807924" lvl="1" indent="-457200">
              <a:buFont typeface="Arial"/>
              <a:buChar char="•"/>
            </a:pPr>
            <a:r>
              <a:rPr lang="en-US" dirty="0" smtClean="0"/>
              <a:t>Constructive Reading</a:t>
            </a:r>
          </a:p>
          <a:p>
            <a:pPr marL="807924" lvl="1" indent="-457200">
              <a:buFont typeface="Arial"/>
              <a:buChar char="•"/>
            </a:pPr>
            <a:r>
              <a:rPr lang="en-US" dirty="0" smtClean="0"/>
              <a:t>Diagnostic Interviews</a:t>
            </a:r>
          </a:p>
          <a:p>
            <a:pPr marL="807924" lvl="1" indent="-457200">
              <a:buFont typeface="Arial"/>
              <a:buChar char="•"/>
            </a:pPr>
            <a:r>
              <a:rPr lang="en-US" dirty="0" smtClean="0"/>
              <a:t>SRL?</a:t>
            </a:r>
          </a:p>
        </p:txBody>
      </p:sp>
    </p:spTree>
    <p:extLst>
      <p:ext uri="{BB962C8B-B14F-4D97-AF65-F5344CB8AC3E}">
        <p14:creationId xmlns:p14="http://schemas.microsoft.com/office/powerpoint/2010/main" val="91832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</a:t>
            </a:r>
            <a:endParaRPr lang="en-US" dirty="0"/>
          </a:p>
        </p:txBody>
      </p:sp>
      <p:pic>
        <p:nvPicPr>
          <p:cNvPr id="10" name="Picture 9" descr="etu-clicktos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498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service – NOT part of Simulator</a:t>
            </a:r>
          </a:p>
          <a:p>
            <a:r>
              <a:rPr lang="en-US" dirty="0" smtClean="0"/>
              <a:t>Items from </a:t>
            </a:r>
            <a:r>
              <a:rPr lang="en-US" dirty="0" err="1" smtClean="0"/>
              <a:t>Schraw’s</a:t>
            </a:r>
            <a:r>
              <a:rPr lang="en-US" dirty="0" smtClean="0"/>
              <a:t> Metacognitive Awareness Inventory</a:t>
            </a:r>
          </a:p>
          <a:p>
            <a:r>
              <a:rPr lang="en-US" dirty="0" smtClean="0"/>
              <a:t>Linked to activities in simulator during authoring by subject matter experts</a:t>
            </a:r>
          </a:p>
          <a:p>
            <a:r>
              <a:rPr lang="en-US" dirty="0" smtClean="0"/>
              <a:t>Triggers during simulation display prompts to “reflect on your learning” – they are </a:t>
            </a:r>
            <a:r>
              <a:rPr lang="en-US" i="1" dirty="0" smtClean="0"/>
              <a:t>optional</a:t>
            </a:r>
          </a:p>
          <a:p>
            <a:r>
              <a:rPr lang="en-US" dirty="0" smtClean="0"/>
              <a:t>Closed question and open free text area </a:t>
            </a:r>
          </a:p>
          <a:p>
            <a:r>
              <a:rPr lang="en-US" dirty="0" smtClean="0"/>
              <a:t>Scaffolding free text sometimes has additional prompt from subject matter experts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Scaffolding</a:t>
            </a:r>
            <a:endParaRPr lang="en-US" dirty="0"/>
          </a:p>
        </p:txBody>
      </p:sp>
      <p:pic>
        <p:nvPicPr>
          <p:cNvPr id="5" name="Picture 4" descr="amss-etu-screenca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195"/>
          <a:stretch/>
        </p:blipFill>
        <p:spPr bwMode="auto">
          <a:xfrm>
            <a:off x="323528" y="1687886"/>
            <a:ext cx="8480062" cy="35094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" r="15730" b="34810"/>
          <a:stretch>
            <a:fillRect/>
          </a:stretch>
        </p:blipFill>
        <p:spPr bwMode="auto">
          <a:xfrm>
            <a:off x="-19049" y="1328862"/>
            <a:ext cx="9163050" cy="44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5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nip Same Side Corner Rectangle 80"/>
          <p:cNvSpPr/>
          <p:nvPr/>
        </p:nvSpPr>
        <p:spPr bwMode="auto">
          <a:xfrm>
            <a:off x="2719348" y="1997441"/>
            <a:ext cx="963652" cy="145507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82" name="Snip Same Side Corner Rectangle 81"/>
          <p:cNvSpPr/>
          <p:nvPr/>
        </p:nvSpPr>
        <p:spPr bwMode="auto">
          <a:xfrm>
            <a:off x="2634672" y="2310707"/>
            <a:ext cx="350050" cy="79789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83" name="Snip Same Side Corner Rectangle 82"/>
          <p:cNvSpPr/>
          <p:nvPr/>
        </p:nvSpPr>
        <p:spPr bwMode="auto">
          <a:xfrm>
            <a:off x="2922544" y="2531546"/>
            <a:ext cx="400858" cy="116602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77" name="Snip Same Side Corner Rectangle 76"/>
          <p:cNvSpPr/>
          <p:nvPr/>
        </p:nvSpPr>
        <p:spPr bwMode="auto">
          <a:xfrm>
            <a:off x="2566948" y="1761067"/>
            <a:ext cx="654850" cy="116602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Science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6755" y="2074803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540" y="1235028"/>
            <a:ext cx="286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Learner Tasks -&gt;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8213" y="1235028"/>
            <a:ext cx="334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Metacognitive Factors -&gt; Items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7573" y="2936297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70158" y="2286447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49724" y="2948055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64408" y="3306218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99419" y="3977772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51292" y="4040181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88834" y="4874535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54269" y="4782734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1292" y="5392787"/>
            <a:ext cx="407033" cy="3581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0270" y="1639523"/>
            <a:ext cx="218521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Planning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Information Management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Comprehension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Debugging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Evaluation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4" idx="2"/>
            <a:endCxn id="7" idx="0"/>
          </p:cNvCxnSpPr>
          <p:nvPr/>
        </p:nvCxnSpPr>
        <p:spPr bwMode="auto">
          <a:xfrm flipH="1">
            <a:off x="771090" y="2432966"/>
            <a:ext cx="319182" cy="5033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4" idx="2"/>
            <a:endCxn id="8" idx="1"/>
          </p:cNvCxnSpPr>
          <p:nvPr/>
        </p:nvCxnSpPr>
        <p:spPr bwMode="auto">
          <a:xfrm>
            <a:off x="1090272" y="2432966"/>
            <a:ext cx="579886" cy="325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2"/>
            <a:endCxn id="9" idx="0"/>
          </p:cNvCxnSpPr>
          <p:nvPr/>
        </p:nvCxnSpPr>
        <p:spPr bwMode="auto">
          <a:xfrm>
            <a:off x="1873675" y="2644610"/>
            <a:ext cx="879566" cy="3034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7" idx="2"/>
            <a:endCxn id="12" idx="0"/>
          </p:cNvCxnSpPr>
          <p:nvPr/>
        </p:nvCxnSpPr>
        <p:spPr bwMode="auto">
          <a:xfrm flipH="1">
            <a:off x="754809" y="3294460"/>
            <a:ext cx="16281" cy="7457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8" idx="2"/>
            <a:endCxn id="10" idx="0"/>
          </p:cNvCxnSpPr>
          <p:nvPr/>
        </p:nvCxnSpPr>
        <p:spPr bwMode="auto">
          <a:xfrm flipH="1">
            <a:off x="1567925" y="2644610"/>
            <a:ext cx="305750" cy="6616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2" idx="2"/>
            <a:endCxn id="15" idx="0"/>
          </p:cNvCxnSpPr>
          <p:nvPr/>
        </p:nvCxnSpPr>
        <p:spPr bwMode="auto">
          <a:xfrm>
            <a:off x="754809" y="4398344"/>
            <a:ext cx="0" cy="99444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2" idx="2"/>
            <a:endCxn id="13" idx="0"/>
          </p:cNvCxnSpPr>
          <p:nvPr/>
        </p:nvCxnSpPr>
        <p:spPr bwMode="auto">
          <a:xfrm>
            <a:off x="754809" y="4398344"/>
            <a:ext cx="837542" cy="4761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2"/>
            <a:endCxn id="11" idx="0"/>
          </p:cNvCxnSpPr>
          <p:nvPr/>
        </p:nvCxnSpPr>
        <p:spPr bwMode="auto">
          <a:xfrm>
            <a:off x="1567925" y="3664381"/>
            <a:ext cx="535011" cy="3133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11" idx="2"/>
            <a:endCxn id="14" idx="0"/>
          </p:cNvCxnSpPr>
          <p:nvPr/>
        </p:nvCxnSpPr>
        <p:spPr bwMode="auto">
          <a:xfrm>
            <a:off x="2102936" y="4335935"/>
            <a:ext cx="654850" cy="4467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10" idx="2"/>
            <a:endCxn id="12" idx="0"/>
          </p:cNvCxnSpPr>
          <p:nvPr/>
        </p:nvCxnSpPr>
        <p:spPr bwMode="auto">
          <a:xfrm flipH="1">
            <a:off x="754809" y="3664381"/>
            <a:ext cx="813116" cy="375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11" idx="2"/>
            <a:endCxn id="13" idx="0"/>
          </p:cNvCxnSpPr>
          <p:nvPr/>
        </p:nvCxnSpPr>
        <p:spPr bwMode="auto">
          <a:xfrm flipH="1">
            <a:off x="1592351" y="4335935"/>
            <a:ext cx="510585" cy="53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5470526" y="197712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5470526" y="212952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5470526" y="228192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5470526" y="243432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470526" y="281328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470526" y="296568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470526" y="311808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5470526" y="3270483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470526" y="3669844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5470526" y="3822244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470526" y="3974644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5470526" y="4127044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470526" y="4523599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70526" y="4675999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5470526" y="4828399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5470526" y="4980799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5470526" y="5423290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5470526" y="5575690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5470526" y="5728090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5470526" y="5880490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2574150" y="1877669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2574150" y="2130887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2574150" y="2384105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2574150" y="2637324"/>
            <a:ext cx="1807227" cy="457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527227" y="2123643"/>
            <a:ext cx="692761" cy="692761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SimSun" charset="-122"/>
            </a:endParaRPr>
          </a:p>
        </p:txBody>
      </p:sp>
      <p:cxnSp>
        <p:nvCxnSpPr>
          <p:cNvPr id="67" name="Straight Arrow Connector 66"/>
          <p:cNvCxnSpPr>
            <a:stCxn id="42" idx="1"/>
            <a:endCxn id="61" idx="3"/>
          </p:cNvCxnSpPr>
          <p:nvPr/>
        </p:nvCxnSpPr>
        <p:spPr bwMode="auto">
          <a:xfrm flipH="1" flipV="1">
            <a:off x="4381377" y="1900529"/>
            <a:ext cx="1089149" cy="251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3" idx="1"/>
            <a:endCxn id="62" idx="3"/>
          </p:cNvCxnSpPr>
          <p:nvPr/>
        </p:nvCxnSpPr>
        <p:spPr bwMode="auto">
          <a:xfrm flipH="1" flipV="1">
            <a:off x="4381377" y="2153747"/>
            <a:ext cx="1089149" cy="15103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stCxn id="47" idx="1"/>
            <a:endCxn id="63" idx="3"/>
          </p:cNvCxnSpPr>
          <p:nvPr/>
        </p:nvCxnSpPr>
        <p:spPr bwMode="auto">
          <a:xfrm flipH="1" flipV="1">
            <a:off x="4381377" y="2406965"/>
            <a:ext cx="1089149" cy="7339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stCxn id="51" idx="1"/>
            <a:endCxn id="64" idx="3"/>
          </p:cNvCxnSpPr>
          <p:nvPr/>
        </p:nvCxnSpPr>
        <p:spPr bwMode="auto">
          <a:xfrm flipH="1" flipV="1">
            <a:off x="4381377" y="2660184"/>
            <a:ext cx="1089149" cy="13373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0306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77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540" y="1295009"/>
            <a:ext cx="8227563" cy="4524955"/>
          </a:xfrm>
        </p:spPr>
        <p:txBody>
          <a:bodyPr/>
          <a:lstStyle/>
          <a:p>
            <a:r>
              <a:rPr lang="en-US" dirty="0" smtClean="0"/>
              <a:t>First: support for web-based e-Learning</a:t>
            </a:r>
          </a:p>
          <a:p>
            <a:r>
              <a:rPr lang="en-US" dirty="0"/>
              <a:t>	</a:t>
            </a:r>
            <a:r>
              <a:rPr lang="en-US" dirty="0" smtClean="0"/>
              <a:t>constructive reading: Pressley &amp; </a:t>
            </a:r>
            <a:r>
              <a:rPr lang="en-US" dirty="0" err="1" smtClean="0"/>
              <a:t>Afflerbach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Then: support for diagnostic interviews</a:t>
            </a:r>
          </a:p>
          <a:p>
            <a:r>
              <a:rPr lang="en-US" dirty="0"/>
              <a:t>	</a:t>
            </a:r>
            <a:r>
              <a:rPr lang="en-US" dirty="0" smtClean="0"/>
              <a:t>Calgary Cambridge</a:t>
            </a:r>
          </a:p>
          <a:p>
            <a:endParaRPr lang="en-US" dirty="0"/>
          </a:p>
          <a:p>
            <a:r>
              <a:rPr lang="en-US" dirty="0" smtClean="0"/>
              <a:t>BUT – specific / time consuming – opportunity!</a:t>
            </a:r>
          </a:p>
          <a:p>
            <a:r>
              <a:rPr lang="en-US" dirty="0"/>
              <a:t>	</a:t>
            </a:r>
            <a:r>
              <a:rPr lang="en-US" dirty="0" smtClean="0"/>
              <a:t>support learning methodology?</a:t>
            </a:r>
          </a:p>
          <a:p>
            <a:r>
              <a:rPr lang="en-US" dirty="0"/>
              <a:t>	</a:t>
            </a:r>
            <a:r>
              <a:rPr lang="en-US" dirty="0" smtClean="0"/>
              <a:t>SRL!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2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SRL-A-LRS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5" y="1855933"/>
            <a:ext cx="8185868" cy="29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imreal-wp5-presentation-milan.pptx</Template>
  <TotalTime>9821</TotalTime>
  <Words>475</Words>
  <Application>Microsoft Macintosh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di Office</vt:lpstr>
      <vt:lpstr>SRL Tasks and Activities as a Model of Cognitive Behaviour within ETTHOS</vt:lpstr>
      <vt:lpstr>SRL Tasks and Activities to Inform Metacognitive Scaffolding Provision</vt:lpstr>
      <vt:lpstr>Overview</vt:lpstr>
      <vt:lpstr>Simulator</vt:lpstr>
      <vt:lpstr>Scaffolding</vt:lpstr>
      <vt:lpstr>Scaffolding</vt:lpstr>
      <vt:lpstr>Underlying Science</vt:lpstr>
      <vt:lpstr>Model</vt:lpstr>
      <vt:lpstr>SRL-A-LRS</vt:lpstr>
      <vt:lpstr>SRL Model?</vt:lpstr>
      <vt:lpstr>Trajectory</vt:lpstr>
      <vt:lpstr>Thank-you!</vt:lpstr>
    </vt:vector>
  </TitlesOfParts>
  <Company>Trinity College, Dublin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Content Analysis of Reflections from Experiential Training Simulator Support</dc:title>
  <dc:creator>Adam Moore</dc:creator>
  <cp:lastModifiedBy>Adam Moore</cp:lastModifiedBy>
  <cp:revision>35</cp:revision>
  <dcterms:created xsi:type="dcterms:W3CDTF">2012-06-12T09:48:29Z</dcterms:created>
  <dcterms:modified xsi:type="dcterms:W3CDTF">2012-07-06T11:06:00Z</dcterms:modified>
</cp:coreProperties>
</file>